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53" d="100"/>
          <a:sy n="53" d="100"/>
        </p:scale>
        <p:origin x="-220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4053D-B39F-434B-8144-99DF38B14E6A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D9C60-CE59-41CB-AE7E-4B1B6AB531CB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5045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D9C60-CE59-41CB-AE7E-4B1B6AB531CB}" type="slidenum">
              <a:rPr lang="en-ZA" smtClean="0"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42365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4489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5425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198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2512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7265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8977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2970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8044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680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5896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8855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96527-BB92-440B-AB6B-2E9421A85E91}" type="datetimeFigureOut">
              <a:rPr lang="en-ZA" smtClean="0"/>
              <a:t>2013/05/29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B959E-614B-4560-8746-5E06486C3B36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0150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7528" y="250153"/>
            <a:ext cx="6716698" cy="8783658"/>
            <a:chOff x="77528" y="250153"/>
            <a:chExt cx="6716698" cy="8783658"/>
          </a:xfrm>
        </p:grpSpPr>
        <p:sp>
          <p:nvSpPr>
            <p:cNvPr id="1172" name="AutoShape 179"/>
            <p:cNvSpPr>
              <a:spLocks noChangeAspect="1" noChangeArrowheads="1" noTextEdit="1"/>
            </p:cNvSpPr>
            <p:nvPr/>
          </p:nvSpPr>
          <p:spPr bwMode="auto">
            <a:xfrm>
              <a:off x="96578" y="250153"/>
              <a:ext cx="6697648" cy="8642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95" name="Rectangle 203"/>
            <p:cNvSpPr>
              <a:spLocks noChangeArrowheads="1"/>
            </p:cNvSpPr>
            <p:nvPr/>
          </p:nvSpPr>
          <p:spPr bwMode="auto">
            <a:xfrm>
              <a:off x="1747574" y="5146014"/>
              <a:ext cx="3005131" cy="4810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96" name="Freeform 204"/>
            <p:cNvSpPr>
              <a:spLocks noEditPoints="1"/>
            </p:cNvSpPr>
            <p:nvPr/>
          </p:nvSpPr>
          <p:spPr bwMode="auto">
            <a:xfrm>
              <a:off x="1742812" y="5141252"/>
              <a:ext cx="3014656" cy="490539"/>
            </a:xfrm>
            <a:custGeom>
              <a:avLst/>
              <a:gdLst>
                <a:gd name="T0" fmla="*/ 0 w 1899"/>
                <a:gd name="T1" fmla="*/ 0 h 309"/>
                <a:gd name="T2" fmla="*/ 1899 w 1899"/>
                <a:gd name="T3" fmla="*/ 0 h 309"/>
                <a:gd name="T4" fmla="*/ 1899 w 1899"/>
                <a:gd name="T5" fmla="*/ 309 h 309"/>
                <a:gd name="T6" fmla="*/ 0 w 1899"/>
                <a:gd name="T7" fmla="*/ 309 h 309"/>
                <a:gd name="T8" fmla="*/ 0 w 1899"/>
                <a:gd name="T9" fmla="*/ 0 h 309"/>
                <a:gd name="T10" fmla="*/ 6 w 1899"/>
                <a:gd name="T11" fmla="*/ 306 h 309"/>
                <a:gd name="T12" fmla="*/ 3 w 1899"/>
                <a:gd name="T13" fmla="*/ 303 h 309"/>
                <a:gd name="T14" fmla="*/ 1896 w 1899"/>
                <a:gd name="T15" fmla="*/ 303 h 309"/>
                <a:gd name="T16" fmla="*/ 1893 w 1899"/>
                <a:gd name="T17" fmla="*/ 306 h 309"/>
                <a:gd name="T18" fmla="*/ 1893 w 1899"/>
                <a:gd name="T19" fmla="*/ 3 h 309"/>
                <a:gd name="T20" fmla="*/ 1896 w 1899"/>
                <a:gd name="T21" fmla="*/ 5 h 309"/>
                <a:gd name="T22" fmla="*/ 3 w 1899"/>
                <a:gd name="T23" fmla="*/ 5 h 309"/>
                <a:gd name="T24" fmla="*/ 6 w 1899"/>
                <a:gd name="T25" fmla="*/ 3 h 309"/>
                <a:gd name="T26" fmla="*/ 6 w 1899"/>
                <a:gd name="T27" fmla="*/ 30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99" h="309">
                  <a:moveTo>
                    <a:pt x="0" y="0"/>
                  </a:moveTo>
                  <a:lnTo>
                    <a:pt x="1899" y="0"/>
                  </a:lnTo>
                  <a:lnTo>
                    <a:pt x="1899" y="309"/>
                  </a:lnTo>
                  <a:lnTo>
                    <a:pt x="0" y="309"/>
                  </a:lnTo>
                  <a:lnTo>
                    <a:pt x="0" y="0"/>
                  </a:lnTo>
                  <a:close/>
                  <a:moveTo>
                    <a:pt x="6" y="306"/>
                  </a:moveTo>
                  <a:lnTo>
                    <a:pt x="3" y="303"/>
                  </a:lnTo>
                  <a:lnTo>
                    <a:pt x="1896" y="303"/>
                  </a:lnTo>
                  <a:lnTo>
                    <a:pt x="1893" y="306"/>
                  </a:lnTo>
                  <a:lnTo>
                    <a:pt x="1893" y="3"/>
                  </a:lnTo>
                  <a:lnTo>
                    <a:pt x="1896" y="5"/>
                  </a:lnTo>
                  <a:lnTo>
                    <a:pt x="3" y="5"/>
                  </a:lnTo>
                  <a:lnTo>
                    <a:pt x="6" y="3"/>
                  </a:lnTo>
                  <a:lnTo>
                    <a:pt x="6" y="3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97" name="Rectangle 205"/>
            <p:cNvSpPr>
              <a:spLocks noChangeArrowheads="1"/>
            </p:cNvSpPr>
            <p:nvPr/>
          </p:nvSpPr>
          <p:spPr bwMode="auto">
            <a:xfrm>
              <a:off x="2765160" y="5198402"/>
              <a:ext cx="1073148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Evaluator carry out: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8" name="Rectangle 206"/>
            <p:cNvSpPr>
              <a:spLocks noChangeArrowheads="1"/>
            </p:cNvSpPr>
            <p:nvPr/>
          </p:nvSpPr>
          <p:spPr bwMode="auto">
            <a:xfrm>
              <a:off x="2104761" y="5330165"/>
              <a:ext cx="150812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9" name="Rectangle 207"/>
            <p:cNvSpPr>
              <a:spLocks noChangeArrowheads="1"/>
            </p:cNvSpPr>
            <p:nvPr/>
          </p:nvSpPr>
          <p:spPr bwMode="auto">
            <a:xfrm>
              <a:off x="2328598" y="5330165"/>
              <a:ext cx="2220908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QMS and course management evaluation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0" name="Rectangle 208"/>
            <p:cNvSpPr>
              <a:spLocks noChangeArrowheads="1"/>
            </p:cNvSpPr>
            <p:nvPr/>
          </p:nvSpPr>
          <p:spPr bwMode="auto">
            <a:xfrm>
              <a:off x="2022211" y="5460340"/>
              <a:ext cx="150812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2.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1" name="Rectangle 209"/>
            <p:cNvSpPr>
              <a:spLocks noChangeArrowheads="1"/>
            </p:cNvSpPr>
            <p:nvPr/>
          </p:nvSpPr>
          <p:spPr bwMode="auto">
            <a:xfrm>
              <a:off x="2265098" y="5450815"/>
              <a:ext cx="223779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9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Course evaluation  while course in </a:t>
              </a:r>
              <a:r>
                <a:rPr lang="en-US" sz="9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progress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3" name="Rectangle 211"/>
            <p:cNvSpPr>
              <a:spLocks noChangeArrowheads="1"/>
            </p:cNvSpPr>
            <p:nvPr/>
          </p:nvSpPr>
          <p:spPr bwMode="auto">
            <a:xfrm>
              <a:off x="3269984" y="5460340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4" name="Freeform 212"/>
            <p:cNvSpPr>
              <a:spLocks/>
            </p:cNvSpPr>
            <p:nvPr/>
          </p:nvSpPr>
          <p:spPr bwMode="auto">
            <a:xfrm>
              <a:off x="2712772" y="7144682"/>
              <a:ext cx="1108073" cy="444501"/>
            </a:xfrm>
            <a:custGeom>
              <a:avLst/>
              <a:gdLst>
                <a:gd name="T0" fmla="*/ 0 w 698"/>
                <a:gd name="T1" fmla="*/ 140 h 280"/>
                <a:gd name="T2" fmla="*/ 349 w 698"/>
                <a:gd name="T3" fmla="*/ 0 h 280"/>
                <a:gd name="T4" fmla="*/ 698 w 698"/>
                <a:gd name="T5" fmla="*/ 140 h 280"/>
                <a:gd name="T6" fmla="*/ 349 w 698"/>
                <a:gd name="T7" fmla="*/ 280 h 280"/>
                <a:gd name="T8" fmla="*/ 0 w 698"/>
                <a:gd name="T9" fmla="*/ 14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8" h="280">
                  <a:moveTo>
                    <a:pt x="0" y="140"/>
                  </a:moveTo>
                  <a:lnTo>
                    <a:pt x="349" y="0"/>
                  </a:lnTo>
                  <a:lnTo>
                    <a:pt x="698" y="140"/>
                  </a:lnTo>
                  <a:lnTo>
                    <a:pt x="349" y="280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05" name="Freeform 213"/>
            <p:cNvSpPr>
              <a:spLocks noEditPoints="1"/>
            </p:cNvSpPr>
            <p:nvPr/>
          </p:nvSpPr>
          <p:spPr bwMode="auto">
            <a:xfrm>
              <a:off x="2700072" y="7139919"/>
              <a:ext cx="1131885" cy="454026"/>
            </a:xfrm>
            <a:custGeom>
              <a:avLst/>
              <a:gdLst>
                <a:gd name="T0" fmla="*/ 0 w 713"/>
                <a:gd name="T1" fmla="*/ 143 h 286"/>
                <a:gd name="T2" fmla="*/ 357 w 713"/>
                <a:gd name="T3" fmla="*/ 0 h 286"/>
                <a:gd name="T4" fmla="*/ 713 w 713"/>
                <a:gd name="T5" fmla="*/ 143 h 286"/>
                <a:gd name="T6" fmla="*/ 357 w 713"/>
                <a:gd name="T7" fmla="*/ 286 h 286"/>
                <a:gd name="T8" fmla="*/ 0 w 713"/>
                <a:gd name="T9" fmla="*/ 143 h 286"/>
                <a:gd name="T10" fmla="*/ 358 w 713"/>
                <a:gd name="T11" fmla="*/ 280 h 286"/>
                <a:gd name="T12" fmla="*/ 356 w 713"/>
                <a:gd name="T13" fmla="*/ 280 h 286"/>
                <a:gd name="T14" fmla="*/ 705 w 713"/>
                <a:gd name="T15" fmla="*/ 140 h 286"/>
                <a:gd name="T16" fmla="*/ 705 w 713"/>
                <a:gd name="T17" fmla="*/ 145 h 286"/>
                <a:gd name="T18" fmla="*/ 356 w 713"/>
                <a:gd name="T19" fmla="*/ 5 h 286"/>
                <a:gd name="T20" fmla="*/ 358 w 713"/>
                <a:gd name="T21" fmla="*/ 5 h 286"/>
                <a:gd name="T22" fmla="*/ 9 w 713"/>
                <a:gd name="T23" fmla="*/ 145 h 286"/>
                <a:gd name="T24" fmla="*/ 9 w 713"/>
                <a:gd name="T25" fmla="*/ 140 h 286"/>
                <a:gd name="T26" fmla="*/ 358 w 713"/>
                <a:gd name="T27" fmla="*/ 28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13" h="286">
                  <a:moveTo>
                    <a:pt x="0" y="143"/>
                  </a:moveTo>
                  <a:lnTo>
                    <a:pt x="357" y="0"/>
                  </a:lnTo>
                  <a:lnTo>
                    <a:pt x="713" y="143"/>
                  </a:lnTo>
                  <a:lnTo>
                    <a:pt x="357" y="286"/>
                  </a:lnTo>
                  <a:lnTo>
                    <a:pt x="0" y="143"/>
                  </a:lnTo>
                  <a:close/>
                  <a:moveTo>
                    <a:pt x="358" y="280"/>
                  </a:moveTo>
                  <a:lnTo>
                    <a:pt x="356" y="280"/>
                  </a:lnTo>
                  <a:lnTo>
                    <a:pt x="705" y="140"/>
                  </a:lnTo>
                  <a:lnTo>
                    <a:pt x="705" y="145"/>
                  </a:lnTo>
                  <a:lnTo>
                    <a:pt x="356" y="5"/>
                  </a:lnTo>
                  <a:lnTo>
                    <a:pt x="358" y="5"/>
                  </a:lnTo>
                  <a:lnTo>
                    <a:pt x="9" y="145"/>
                  </a:lnTo>
                  <a:lnTo>
                    <a:pt x="9" y="140"/>
                  </a:lnTo>
                  <a:lnTo>
                    <a:pt x="358" y="28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06" name="Rectangle 214"/>
            <p:cNvSpPr>
              <a:spLocks noChangeArrowheads="1"/>
            </p:cNvSpPr>
            <p:nvPr/>
          </p:nvSpPr>
          <p:spPr bwMode="auto">
            <a:xfrm>
              <a:off x="3027097" y="7308194"/>
              <a:ext cx="554036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Approved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7" name="Freeform 215"/>
            <p:cNvSpPr>
              <a:spLocks noEditPoints="1"/>
            </p:cNvSpPr>
            <p:nvPr/>
          </p:nvSpPr>
          <p:spPr bwMode="auto">
            <a:xfrm>
              <a:off x="1326888" y="7325657"/>
              <a:ext cx="1385885" cy="73025"/>
            </a:xfrm>
            <a:custGeom>
              <a:avLst/>
              <a:gdLst>
                <a:gd name="T0" fmla="*/ 873 w 873"/>
                <a:gd name="T1" fmla="*/ 29 h 46"/>
                <a:gd name="T2" fmla="*/ 39 w 873"/>
                <a:gd name="T3" fmla="*/ 26 h 46"/>
                <a:gd name="T4" fmla="*/ 39 w 873"/>
                <a:gd name="T5" fmla="*/ 20 h 46"/>
                <a:gd name="T6" fmla="*/ 873 w 873"/>
                <a:gd name="T7" fmla="*/ 23 h 46"/>
                <a:gd name="T8" fmla="*/ 873 w 873"/>
                <a:gd name="T9" fmla="*/ 29 h 46"/>
                <a:gd name="T10" fmla="*/ 47 w 873"/>
                <a:gd name="T11" fmla="*/ 46 h 46"/>
                <a:gd name="T12" fmla="*/ 0 w 873"/>
                <a:gd name="T13" fmla="*/ 23 h 46"/>
                <a:gd name="T14" fmla="*/ 47 w 873"/>
                <a:gd name="T15" fmla="*/ 0 h 46"/>
                <a:gd name="T16" fmla="*/ 47 w 873"/>
                <a:gd name="T1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3" h="46">
                  <a:moveTo>
                    <a:pt x="873" y="29"/>
                  </a:moveTo>
                  <a:lnTo>
                    <a:pt x="39" y="26"/>
                  </a:lnTo>
                  <a:lnTo>
                    <a:pt x="39" y="20"/>
                  </a:lnTo>
                  <a:lnTo>
                    <a:pt x="873" y="23"/>
                  </a:lnTo>
                  <a:lnTo>
                    <a:pt x="873" y="29"/>
                  </a:lnTo>
                  <a:close/>
                  <a:moveTo>
                    <a:pt x="47" y="46"/>
                  </a:moveTo>
                  <a:lnTo>
                    <a:pt x="0" y="23"/>
                  </a:lnTo>
                  <a:lnTo>
                    <a:pt x="47" y="0"/>
                  </a:lnTo>
                  <a:lnTo>
                    <a:pt x="47" y="4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08" name="Rectangle 216"/>
            <p:cNvSpPr>
              <a:spLocks noChangeArrowheads="1"/>
            </p:cNvSpPr>
            <p:nvPr/>
          </p:nvSpPr>
          <p:spPr bwMode="auto">
            <a:xfrm>
              <a:off x="1779324" y="7112932"/>
              <a:ext cx="327024" cy="220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09" name="Rectangle 217"/>
            <p:cNvSpPr>
              <a:spLocks noChangeArrowheads="1"/>
            </p:cNvSpPr>
            <p:nvPr/>
          </p:nvSpPr>
          <p:spPr bwMode="auto">
            <a:xfrm>
              <a:off x="1869812" y="7163732"/>
              <a:ext cx="201612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0" name="Rectangle 218"/>
            <p:cNvSpPr>
              <a:spLocks noChangeArrowheads="1"/>
            </p:cNvSpPr>
            <p:nvPr/>
          </p:nvSpPr>
          <p:spPr bwMode="auto">
            <a:xfrm>
              <a:off x="539490" y="7120869"/>
              <a:ext cx="787398" cy="4794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11" name="Freeform 219"/>
            <p:cNvSpPr>
              <a:spLocks noEditPoints="1"/>
            </p:cNvSpPr>
            <p:nvPr/>
          </p:nvSpPr>
          <p:spPr bwMode="auto">
            <a:xfrm>
              <a:off x="534727" y="7116107"/>
              <a:ext cx="796923" cy="488951"/>
            </a:xfrm>
            <a:custGeom>
              <a:avLst/>
              <a:gdLst>
                <a:gd name="T0" fmla="*/ 0 w 502"/>
                <a:gd name="T1" fmla="*/ 0 h 308"/>
                <a:gd name="T2" fmla="*/ 502 w 502"/>
                <a:gd name="T3" fmla="*/ 0 h 308"/>
                <a:gd name="T4" fmla="*/ 502 w 502"/>
                <a:gd name="T5" fmla="*/ 308 h 308"/>
                <a:gd name="T6" fmla="*/ 0 w 502"/>
                <a:gd name="T7" fmla="*/ 308 h 308"/>
                <a:gd name="T8" fmla="*/ 0 w 502"/>
                <a:gd name="T9" fmla="*/ 0 h 308"/>
                <a:gd name="T10" fmla="*/ 5 w 502"/>
                <a:gd name="T11" fmla="*/ 305 h 308"/>
                <a:gd name="T12" fmla="*/ 3 w 502"/>
                <a:gd name="T13" fmla="*/ 302 h 308"/>
                <a:gd name="T14" fmla="*/ 499 w 502"/>
                <a:gd name="T15" fmla="*/ 302 h 308"/>
                <a:gd name="T16" fmla="*/ 496 w 502"/>
                <a:gd name="T17" fmla="*/ 305 h 308"/>
                <a:gd name="T18" fmla="*/ 496 w 502"/>
                <a:gd name="T19" fmla="*/ 3 h 308"/>
                <a:gd name="T20" fmla="*/ 499 w 502"/>
                <a:gd name="T21" fmla="*/ 6 h 308"/>
                <a:gd name="T22" fmla="*/ 3 w 502"/>
                <a:gd name="T23" fmla="*/ 6 h 308"/>
                <a:gd name="T24" fmla="*/ 5 w 502"/>
                <a:gd name="T25" fmla="*/ 3 h 308"/>
                <a:gd name="T26" fmla="*/ 5 w 502"/>
                <a:gd name="T27" fmla="*/ 305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2" h="308">
                  <a:moveTo>
                    <a:pt x="0" y="0"/>
                  </a:moveTo>
                  <a:lnTo>
                    <a:pt x="502" y="0"/>
                  </a:lnTo>
                  <a:lnTo>
                    <a:pt x="502" y="308"/>
                  </a:lnTo>
                  <a:lnTo>
                    <a:pt x="0" y="308"/>
                  </a:lnTo>
                  <a:lnTo>
                    <a:pt x="0" y="0"/>
                  </a:lnTo>
                  <a:close/>
                  <a:moveTo>
                    <a:pt x="5" y="305"/>
                  </a:moveTo>
                  <a:lnTo>
                    <a:pt x="3" y="302"/>
                  </a:lnTo>
                  <a:lnTo>
                    <a:pt x="499" y="302"/>
                  </a:lnTo>
                  <a:lnTo>
                    <a:pt x="496" y="305"/>
                  </a:lnTo>
                  <a:lnTo>
                    <a:pt x="496" y="3"/>
                  </a:lnTo>
                  <a:lnTo>
                    <a:pt x="499" y="6"/>
                  </a:lnTo>
                  <a:lnTo>
                    <a:pt x="3" y="6"/>
                  </a:lnTo>
                  <a:lnTo>
                    <a:pt x="5" y="3"/>
                  </a:lnTo>
                  <a:lnTo>
                    <a:pt x="5" y="305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12" name="Rectangle 220"/>
            <p:cNvSpPr>
              <a:spLocks noChangeArrowheads="1"/>
            </p:cNvSpPr>
            <p:nvPr/>
          </p:nvSpPr>
          <p:spPr bwMode="auto">
            <a:xfrm>
              <a:off x="633152" y="7173257"/>
              <a:ext cx="677861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Address the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3" name="Rectangle 221"/>
            <p:cNvSpPr>
              <a:spLocks noChangeArrowheads="1"/>
            </p:cNvSpPr>
            <p:nvPr/>
          </p:nvSpPr>
          <p:spPr bwMode="auto">
            <a:xfrm>
              <a:off x="644264" y="7303432"/>
              <a:ext cx="551433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eason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for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4" name="Rectangle 222"/>
            <p:cNvSpPr>
              <a:spLocks noChangeArrowheads="1"/>
            </p:cNvSpPr>
            <p:nvPr/>
          </p:nvSpPr>
          <p:spPr bwMode="auto">
            <a:xfrm>
              <a:off x="606164" y="7433607"/>
              <a:ext cx="673261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on-approval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3" name="Rectangle 231"/>
            <p:cNvSpPr>
              <a:spLocks noChangeArrowheads="1"/>
            </p:cNvSpPr>
            <p:nvPr/>
          </p:nvSpPr>
          <p:spPr bwMode="auto">
            <a:xfrm>
              <a:off x="1692012" y="7865408"/>
              <a:ext cx="3151181" cy="282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24" name="Freeform 232"/>
            <p:cNvSpPr>
              <a:spLocks noEditPoints="1"/>
            </p:cNvSpPr>
            <p:nvPr/>
          </p:nvSpPr>
          <p:spPr bwMode="auto">
            <a:xfrm>
              <a:off x="1687250" y="7860646"/>
              <a:ext cx="3159118" cy="290513"/>
            </a:xfrm>
            <a:custGeom>
              <a:avLst/>
              <a:gdLst>
                <a:gd name="T0" fmla="*/ 0 w 1990"/>
                <a:gd name="T1" fmla="*/ 0 h 183"/>
                <a:gd name="T2" fmla="*/ 1990 w 1990"/>
                <a:gd name="T3" fmla="*/ 0 h 183"/>
                <a:gd name="T4" fmla="*/ 1990 w 1990"/>
                <a:gd name="T5" fmla="*/ 183 h 183"/>
                <a:gd name="T6" fmla="*/ 0 w 1990"/>
                <a:gd name="T7" fmla="*/ 183 h 183"/>
                <a:gd name="T8" fmla="*/ 0 w 1990"/>
                <a:gd name="T9" fmla="*/ 0 h 183"/>
                <a:gd name="T10" fmla="*/ 6 w 1990"/>
                <a:gd name="T11" fmla="*/ 181 h 183"/>
                <a:gd name="T12" fmla="*/ 3 w 1990"/>
                <a:gd name="T13" fmla="*/ 178 h 183"/>
                <a:gd name="T14" fmla="*/ 1988 w 1990"/>
                <a:gd name="T15" fmla="*/ 178 h 183"/>
                <a:gd name="T16" fmla="*/ 1985 w 1990"/>
                <a:gd name="T17" fmla="*/ 181 h 183"/>
                <a:gd name="T18" fmla="*/ 1985 w 1990"/>
                <a:gd name="T19" fmla="*/ 3 h 183"/>
                <a:gd name="T20" fmla="*/ 1988 w 1990"/>
                <a:gd name="T21" fmla="*/ 6 h 183"/>
                <a:gd name="T22" fmla="*/ 3 w 1990"/>
                <a:gd name="T23" fmla="*/ 6 h 183"/>
                <a:gd name="T24" fmla="*/ 6 w 1990"/>
                <a:gd name="T25" fmla="*/ 3 h 183"/>
                <a:gd name="T26" fmla="*/ 6 w 1990"/>
                <a:gd name="T27" fmla="*/ 18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90" h="183">
                  <a:moveTo>
                    <a:pt x="0" y="0"/>
                  </a:moveTo>
                  <a:lnTo>
                    <a:pt x="1990" y="0"/>
                  </a:lnTo>
                  <a:lnTo>
                    <a:pt x="1990" y="183"/>
                  </a:lnTo>
                  <a:lnTo>
                    <a:pt x="0" y="183"/>
                  </a:lnTo>
                  <a:lnTo>
                    <a:pt x="0" y="0"/>
                  </a:lnTo>
                  <a:close/>
                  <a:moveTo>
                    <a:pt x="6" y="181"/>
                  </a:moveTo>
                  <a:lnTo>
                    <a:pt x="3" y="178"/>
                  </a:lnTo>
                  <a:lnTo>
                    <a:pt x="1988" y="178"/>
                  </a:lnTo>
                  <a:lnTo>
                    <a:pt x="1985" y="181"/>
                  </a:lnTo>
                  <a:lnTo>
                    <a:pt x="1985" y="3"/>
                  </a:lnTo>
                  <a:lnTo>
                    <a:pt x="1988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18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25" name="Rectangle 233"/>
            <p:cNvSpPr>
              <a:spLocks noChangeArrowheads="1"/>
            </p:cNvSpPr>
            <p:nvPr/>
          </p:nvSpPr>
          <p:spPr bwMode="auto">
            <a:xfrm>
              <a:off x="2573073" y="7947958"/>
              <a:ext cx="138499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Grant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SAATCA</a:t>
              </a:r>
              <a:r>
                <a:rPr kumimoji="0" lang="en-US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registration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6" name="Freeform 234"/>
            <p:cNvSpPr>
              <a:spLocks noEditPoints="1"/>
            </p:cNvSpPr>
            <p:nvPr/>
          </p:nvSpPr>
          <p:spPr bwMode="auto">
            <a:xfrm>
              <a:off x="3227121" y="8147984"/>
              <a:ext cx="74612" cy="280988"/>
            </a:xfrm>
            <a:custGeom>
              <a:avLst/>
              <a:gdLst>
                <a:gd name="T0" fmla="*/ 23 w 47"/>
                <a:gd name="T1" fmla="*/ 0 h 177"/>
                <a:gd name="T2" fmla="*/ 20 w 47"/>
                <a:gd name="T3" fmla="*/ 139 h 177"/>
                <a:gd name="T4" fmla="*/ 26 w 47"/>
                <a:gd name="T5" fmla="*/ 139 h 177"/>
                <a:gd name="T6" fmla="*/ 28 w 47"/>
                <a:gd name="T7" fmla="*/ 0 h 177"/>
                <a:gd name="T8" fmla="*/ 23 w 47"/>
                <a:gd name="T9" fmla="*/ 0 h 177"/>
                <a:gd name="T10" fmla="*/ 0 w 47"/>
                <a:gd name="T11" fmla="*/ 131 h 177"/>
                <a:gd name="T12" fmla="*/ 22 w 47"/>
                <a:gd name="T13" fmla="*/ 177 h 177"/>
                <a:gd name="T14" fmla="*/ 47 w 47"/>
                <a:gd name="T15" fmla="*/ 131 h 177"/>
                <a:gd name="T16" fmla="*/ 0 w 47"/>
                <a:gd name="T17" fmla="*/ 131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77">
                  <a:moveTo>
                    <a:pt x="23" y="0"/>
                  </a:moveTo>
                  <a:lnTo>
                    <a:pt x="20" y="139"/>
                  </a:lnTo>
                  <a:lnTo>
                    <a:pt x="26" y="139"/>
                  </a:lnTo>
                  <a:lnTo>
                    <a:pt x="28" y="0"/>
                  </a:lnTo>
                  <a:lnTo>
                    <a:pt x="23" y="0"/>
                  </a:lnTo>
                  <a:close/>
                  <a:moveTo>
                    <a:pt x="0" y="131"/>
                  </a:moveTo>
                  <a:lnTo>
                    <a:pt x="22" y="177"/>
                  </a:lnTo>
                  <a:lnTo>
                    <a:pt x="47" y="131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27" name="Rectangle 235"/>
            <p:cNvSpPr>
              <a:spLocks noChangeArrowheads="1"/>
            </p:cNvSpPr>
            <p:nvPr/>
          </p:nvSpPr>
          <p:spPr bwMode="auto">
            <a:xfrm>
              <a:off x="2955659" y="7624108"/>
              <a:ext cx="252412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Yes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9" name="Rectangle 247"/>
            <p:cNvSpPr>
              <a:spLocks noChangeArrowheads="1"/>
            </p:cNvSpPr>
            <p:nvPr/>
          </p:nvSpPr>
          <p:spPr bwMode="auto">
            <a:xfrm>
              <a:off x="77528" y="4706276"/>
              <a:ext cx="395287" cy="1973267"/>
            </a:xfrm>
            <a:prstGeom prst="rect">
              <a:avLst/>
            </a:prstGeom>
            <a:solidFill>
              <a:srgbClr val="19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ZA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QMS and Course site evaluation</a:t>
              </a:r>
            </a:p>
          </p:txBody>
        </p:sp>
        <p:sp>
          <p:nvSpPr>
            <p:cNvPr id="1278" name="Rectangle 286"/>
            <p:cNvSpPr>
              <a:spLocks noChangeArrowheads="1"/>
            </p:cNvSpPr>
            <p:nvPr/>
          </p:nvSpPr>
          <p:spPr bwMode="auto">
            <a:xfrm>
              <a:off x="2701660" y="4855501"/>
              <a:ext cx="374649" cy="220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86" name="Rectangle 294"/>
            <p:cNvSpPr>
              <a:spLocks noChangeArrowheads="1"/>
            </p:cNvSpPr>
            <p:nvPr/>
          </p:nvSpPr>
          <p:spPr bwMode="auto">
            <a:xfrm>
              <a:off x="77528" y="8103534"/>
              <a:ext cx="395287" cy="930277"/>
            </a:xfrm>
            <a:prstGeom prst="rect">
              <a:avLst/>
            </a:prstGeom>
            <a:solidFill>
              <a:srgbClr val="19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ZA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Surveillance</a:t>
              </a:r>
            </a:p>
          </p:txBody>
        </p:sp>
        <p:sp>
          <p:nvSpPr>
            <p:cNvPr id="1289" name="Freeform 297"/>
            <p:cNvSpPr>
              <a:spLocks/>
            </p:cNvSpPr>
            <p:nvPr/>
          </p:nvSpPr>
          <p:spPr bwMode="auto">
            <a:xfrm>
              <a:off x="2296849" y="5806416"/>
              <a:ext cx="1787520" cy="579439"/>
            </a:xfrm>
            <a:custGeom>
              <a:avLst/>
              <a:gdLst>
                <a:gd name="T0" fmla="*/ 0 w 1033"/>
                <a:gd name="T1" fmla="*/ 183 h 365"/>
                <a:gd name="T2" fmla="*/ 516 w 1033"/>
                <a:gd name="T3" fmla="*/ 0 h 365"/>
                <a:gd name="T4" fmla="*/ 1033 w 1033"/>
                <a:gd name="T5" fmla="*/ 183 h 365"/>
                <a:gd name="T6" fmla="*/ 516 w 1033"/>
                <a:gd name="T7" fmla="*/ 365 h 365"/>
                <a:gd name="T8" fmla="*/ 0 w 1033"/>
                <a:gd name="T9" fmla="*/ 183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3" h="365">
                  <a:moveTo>
                    <a:pt x="0" y="183"/>
                  </a:moveTo>
                  <a:lnTo>
                    <a:pt x="516" y="0"/>
                  </a:lnTo>
                  <a:lnTo>
                    <a:pt x="1033" y="183"/>
                  </a:lnTo>
                  <a:lnTo>
                    <a:pt x="516" y="365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90" name="Freeform 298"/>
            <p:cNvSpPr>
              <a:spLocks noEditPoints="1"/>
            </p:cNvSpPr>
            <p:nvPr/>
          </p:nvSpPr>
          <p:spPr bwMode="auto">
            <a:xfrm>
              <a:off x="2395274" y="5801653"/>
              <a:ext cx="1844670" cy="588964"/>
            </a:xfrm>
            <a:custGeom>
              <a:avLst/>
              <a:gdLst>
                <a:gd name="T0" fmla="*/ 0 w 1051"/>
                <a:gd name="T1" fmla="*/ 186 h 371"/>
                <a:gd name="T2" fmla="*/ 525 w 1051"/>
                <a:gd name="T3" fmla="*/ 0 h 371"/>
                <a:gd name="T4" fmla="*/ 1051 w 1051"/>
                <a:gd name="T5" fmla="*/ 186 h 371"/>
                <a:gd name="T6" fmla="*/ 525 w 1051"/>
                <a:gd name="T7" fmla="*/ 371 h 371"/>
                <a:gd name="T8" fmla="*/ 0 w 1051"/>
                <a:gd name="T9" fmla="*/ 186 h 371"/>
                <a:gd name="T10" fmla="*/ 527 w 1051"/>
                <a:gd name="T11" fmla="*/ 366 h 371"/>
                <a:gd name="T12" fmla="*/ 524 w 1051"/>
                <a:gd name="T13" fmla="*/ 366 h 371"/>
                <a:gd name="T14" fmla="*/ 1041 w 1051"/>
                <a:gd name="T15" fmla="*/ 183 h 371"/>
                <a:gd name="T16" fmla="*/ 1041 w 1051"/>
                <a:gd name="T17" fmla="*/ 188 h 371"/>
                <a:gd name="T18" fmla="*/ 524 w 1051"/>
                <a:gd name="T19" fmla="*/ 5 h 371"/>
                <a:gd name="T20" fmla="*/ 527 w 1051"/>
                <a:gd name="T21" fmla="*/ 5 h 371"/>
                <a:gd name="T22" fmla="*/ 10 w 1051"/>
                <a:gd name="T23" fmla="*/ 188 h 371"/>
                <a:gd name="T24" fmla="*/ 10 w 1051"/>
                <a:gd name="T25" fmla="*/ 183 h 371"/>
                <a:gd name="T26" fmla="*/ 527 w 1051"/>
                <a:gd name="T27" fmla="*/ 366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51" h="371">
                  <a:moveTo>
                    <a:pt x="0" y="186"/>
                  </a:moveTo>
                  <a:lnTo>
                    <a:pt x="525" y="0"/>
                  </a:lnTo>
                  <a:lnTo>
                    <a:pt x="1051" y="186"/>
                  </a:lnTo>
                  <a:lnTo>
                    <a:pt x="525" y="371"/>
                  </a:lnTo>
                  <a:lnTo>
                    <a:pt x="0" y="186"/>
                  </a:lnTo>
                  <a:close/>
                  <a:moveTo>
                    <a:pt x="527" y="366"/>
                  </a:moveTo>
                  <a:lnTo>
                    <a:pt x="524" y="366"/>
                  </a:lnTo>
                  <a:lnTo>
                    <a:pt x="1041" y="183"/>
                  </a:lnTo>
                  <a:lnTo>
                    <a:pt x="1041" y="188"/>
                  </a:lnTo>
                  <a:lnTo>
                    <a:pt x="524" y="5"/>
                  </a:lnTo>
                  <a:lnTo>
                    <a:pt x="527" y="5"/>
                  </a:lnTo>
                  <a:lnTo>
                    <a:pt x="10" y="188"/>
                  </a:lnTo>
                  <a:lnTo>
                    <a:pt x="10" y="183"/>
                  </a:lnTo>
                  <a:lnTo>
                    <a:pt x="527" y="36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92" name="Rectangle 300"/>
            <p:cNvSpPr>
              <a:spLocks noChangeArrowheads="1"/>
            </p:cNvSpPr>
            <p:nvPr/>
          </p:nvSpPr>
          <p:spPr bwMode="auto">
            <a:xfrm>
              <a:off x="2938197" y="5971516"/>
              <a:ext cx="92075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3" name="Rectangle 301"/>
            <p:cNvSpPr>
              <a:spLocks noChangeArrowheads="1"/>
            </p:cNvSpPr>
            <p:nvPr/>
          </p:nvSpPr>
          <p:spPr bwMode="auto">
            <a:xfrm>
              <a:off x="2811088" y="5971516"/>
              <a:ext cx="109645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Non-conformities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that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4" name="Rectangle 302"/>
            <p:cNvSpPr>
              <a:spLocks noChangeArrowheads="1"/>
            </p:cNvSpPr>
            <p:nvPr/>
          </p:nvSpPr>
          <p:spPr bwMode="auto">
            <a:xfrm>
              <a:off x="2811197" y="6103279"/>
              <a:ext cx="1031873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require correction?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5" name="Rectangle 303"/>
            <p:cNvSpPr>
              <a:spLocks noChangeArrowheads="1"/>
            </p:cNvSpPr>
            <p:nvPr/>
          </p:nvSpPr>
          <p:spPr bwMode="auto">
            <a:xfrm>
              <a:off x="3809732" y="6339817"/>
              <a:ext cx="323849" cy="2190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96" name="Rectangle 304"/>
            <p:cNvSpPr>
              <a:spLocks noChangeArrowheads="1"/>
            </p:cNvSpPr>
            <p:nvPr/>
          </p:nvSpPr>
          <p:spPr bwMode="auto">
            <a:xfrm>
              <a:off x="3900220" y="6390617"/>
              <a:ext cx="201612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7" name="Rectangle 305"/>
            <p:cNvSpPr>
              <a:spLocks noChangeArrowheads="1"/>
            </p:cNvSpPr>
            <p:nvPr/>
          </p:nvSpPr>
          <p:spPr bwMode="auto">
            <a:xfrm>
              <a:off x="1760274" y="6582705"/>
              <a:ext cx="3013068" cy="3778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98" name="Freeform 306"/>
            <p:cNvSpPr>
              <a:spLocks noEditPoints="1"/>
            </p:cNvSpPr>
            <p:nvPr/>
          </p:nvSpPr>
          <p:spPr bwMode="auto">
            <a:xfrm>
              <a:off x="1755512" y="6577943"/>
              <a:ext cx="3022593" cy="385763"/>
            </a:xfrm>
            <a:custGeom>
              <a:avLst/>
              <a:gdLst>
                <a:gd name="T0" fmla="*/ 0 w 1904"/>
                <a:gd name="T1" fmla="*/ 0 h 243"/>
                <a:gd name="T2" fmla="*/ 1904 w 1904"/>
                <a:gd name="T3" fmla="*/ 0 h 243"/>
                <a:gd name="T4" fmla="*/ 1904 w 1904"/>
                <a:gd name="T5" fmla="*/ 243 h 243"/>
                <a:gd name="T6" fmla="*/ 0 w 1904"/>
                <a:gd name="T7" fmla="*/ 243 h 243"/>
                <a:gd name="T8" fmla="*/ 0 w 1904"/>
                <a:gd name="T9" fmla="*/ 0 h 243"/>
                <a:gd name="T10" fmla="*/ 6 w 1904"/>
                <a:gd name="T11" fmla="*/ 241 h 243"/>
                <a:gd name="T12" fmla="*/ 3 w 1904"/>
                <a:gd name="T13" fmla="*/ 238 h 243"/>
                <a:gd name="T14" fmla="*/ 1901 w 1904"/>
                <a:gd name="T15" fmla="*/ 238 h 243"/>
                <a:gd name="T16" fmla="*/ 1898 w 1904"/>
                <a:gd name="T17" fmla="*/ 241 h 243"/>
                <a:gd name="T18" fmla="*/ 1898 w 1904"/>
                <a:gd name="T19" fmla="*/ 3 h 243"/>
                <a:gd name="T20" fmla="*/ 1901 w 1904"/>
                <a:gd name="T21" fmla="*/ 6 h 243"/>
                <a:gd name="T22" fmla="*/ 3 w 1904"/>
                <a:gd name="T23" fmla="*/ 6 h 243"/>
                <a:gd name="T24" fmla="*/ 6 w 1904"/>
                <a:gd name="T25" fmla="*/ 3 h 243"/>
                <a:gd name="T26" fmla="*/ 6 w 1904"/>
                <a:gd name="T27" fmla="*/ 241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04" h="243">
                  <a:moveTo>
                    <a:pt x="0" y="0"/>
                  </a:moveTo>
                  <a:lnTo>
                    <a:pt x="1904" y="0"/>
                  </a:lnTo>
                  <a:lnTo>
                    <a:pt x="1904" y="243"/>
                  </a:lnTo>
                  <a:lnTo>
                    <a:pt x="0" y="243"/>
                  </a:lnTo>
                  <a:lnTo>
                    <a:pt x="0" y="0"/>
                  </a:lnTo>
                  <a:close/>
                  <a:moveTo>
                    <a:pt x="6" y="241"/>
                  </a:moveTo>
                  <a:lnTo>
                    <a:pt x="3" y="238"/>
                  </a:lnTo>
                  <a:lnTo>
                    <a:pt x="1901" y="238"/>
                  </a:lnTo>
                  <a:lnTo>
                    <a:pt x="1898" y="241"/>
                  </a:lnTo>
                  <a:lnTo>
                    <a:pt x="1898" y="3"/>
                  </a:lnTo>
                  <a:lnTo>
                    <a:pt x="1901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24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99" name="Rectangle 307"/>
            <p:cNvSpPr>
              <a:spLocks noChangeArrowheads="1"/>
            </p:cNvSpPr>
            <p:nvPr/>
          </p:nvSpPr>
          <p:spPr bwMode="auto">
            <a:xfrm>
              <a:off x="1966649" y="6649380"/>
              <a:ext cx="2779706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Arrange independent review and consolidated report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0" name="Rectangle 308"/>
            <p:cNvSpPr>
              <a:spLocks noChangeArrowheads="1"/>
            </p:cNvSpPr>
            <p:nvPr/>
          </p:nvSpPr>
          <p:spPr bwMode="auto">
            <a:xfrm>
              <a:off x="2253986" y="6777968"/>
              <a:ext cx="2216145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and submit final report for Board approval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1" name="Freeform 309"/>
            <p:cNvSpPr>
              <a:spLocks/>
            </p:cNvSpPr>
            <p:nvPr/>
          </p:nvSpPr>
          <p:spPr bwMode="auto">
            <a:xfrm>
              <a:off x="5043217" y="5071402"/>
              <a:ext cx="1743071" cy="617539"/>
            </a:xfrm>
            <a:custGeom>
              <a:avLst/>
              <a:gdLst>
                <a:gd name="T0" fmla="*/ 0 w 1098"/>
                <a:gd name="T1" fmla="*/ 389 h 389"/>
                <a:gd name="T2" fmla="*/ 220 w 1098"/>
                <a:gd name="T3" fmla="*/ 0 h 389"/>
                <a:gd name="T4" fmla="*/ 1098 w 1098"/>
                <a:gd name="T5" fmla="*/ 0 h 389"/>
                <a:gd name="T6" fmla="*/ 878 w 1098"/>
                <a:gd name="T7" fmla="*/ 389 h 389"/>
                <a:gd name="T8" fmla="*/ 0 w 1098"/>
                <a:gd name="T9" fmla="*/ 38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" h="389">
                  <a:moveTo>
                    <a:pt x="0" y="389"/>
                  </a:moveTo>
                  <a:lnTo>
                    <a:pt x="220" y="0"/>
                  </a:lnTo>
                  <a:lnTo>
                    <a:pt x="1098" y="0"/>
                  </a:lnTo>
                  <a:lnTo>
                    <a:pt x="878" y="389"/>
                  </a:lnTo>
                  <a:lnTo>
                    <a:pt x="0" y="389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02" name="Freeform 310"/>
            <p:cNvSpPr>
              <a:spLocks noEditPoints="1"/>
            </p:cNvSpPr>
            <p:nvPr/>
          </p:nvSpPr>
          <p:spPr bwMode="auto">
            <a:xfrm>
              <a:off x="5036867" y="5066639"/>
              <a:ext cx="1757359" cy="625476"/>
            </a:xfrm>
            <a:custGeom>
              <a:avLst/>
              <a:gdLst>
                <a:gd name="T0" fmla="*/ 0 w 1107"/>
                <a:gd name="T1" fmla="*/ 394 h 394"/>
                <a:gd name="T2" fmla="*/ 222 w 1107"/>
                <a:gd name="T3" fmla="*/ 0 h 394"/>
                <a:gd name="T4" fmla="*/ 1107 w 1107"/>
                <a:gd name="T5" fmla="*/ 0 h 394"/>
                <a:gd name="T6" fmla="*/ 884 w 1107"/>
                <a:gd name="T7" fmla="*/ 394 h 394"/>
                <a:gd name="T8" fmla="*/ 0 w 1107"/>
                <a:gd name="T9" fmla="*/ 394 h 394"/>
                <a:gd name="T10" fmla="*/ 882 w 1107"/>
                <a:gd name="T11" fmla="*/ 389 h 394"/>
                <a:gd name="T12" fmla="*/ 880 w 1107"/>
                <a:gd name="T13" fmla="*/ 390 h 394"/>
                <a:gd name="T14" fmla="*/ 1100 w 1107"/>
                <a:gd name="T15" fmla="*/ 2 h 394"/>
                <a:gd name="T16" fmla="*/ 1102 w 1107"/>
                <a:gd name="T17" fmla="*/ 6 h 394"/>
                <a:gd name="T18" fmla="*/ 224 w 1107"/>
                <a:gd name="T19" fmla="*/ 6 h 394"/>
                <a:gd name="T20" fmla="*/ 226 w 1107"/>
                <a:gd name="T21" fmla="*/ 4 h 394"/>
                <a:gd name="T22" fmla="*/ 7 w 1107"/>
                <a:gd name="T23" fmla="*/ 393 h 394"/>
                <a:gd name="T24" fmla="*/ 4 w 1107"/>
                <a:gd name="T25" fmla="*/ 389 h 394"/>
                <a:gd name="T26" fmla="*/ 882 w 1107"/>
                <a:gd name="T27" fmla="*/ 389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7" h="394">
                  <a:moveTo>
                    <a:pt x="0" y="394"/>
                  </a:moveTo>
                  <a:lnTo>
                    <a:pt x="222" y="0"/>
                  </a:lnTo>
                  <a:lnTo>
                    <a:pt x="1107" y="0"/>
                  </a:lnTo>
                  <a:lnTo>
                    <a:pt x="884" y="394"/>
                  </a:lnTo>
                  <a:lnTo>
                    <a:pt x="0" y="394"/>
                  </a:lnTo>
                  <a:close/>
                  <a:moveTo>
                    <a:pt x="882" y="389"/>
                  </a:moveTo>
                  <a:lnTo>
                    <a:pt x="880" y="390"/>
                  </a:lnTo>
                  <a:lnTo>
                    <a:pt x="1100" y="2"/>
                  </a:lnTo>
                  <a:lnTo>
                    <a:pt x="1102" y="6"/>
                  </a:lnTo>
                  <a:lnTo>
                    <a:pt x="224" y="6"/>
                  </a:lnTo>
                  <a:lnTo>
                    <a:pt x="226" y="4"/>
                  </a:lnTo>
                  <a:lnTo>
                    <a:pt x="7" y="393"/>
                  </a:lnTo>
                  <a:lnTo>
                    <a:pt x="4" y="389"/>
                  </a:lnTo>
                  <a:lnTo>
                    <a:pt x="882" y="38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03" name="Rectangle 311"/>
            <p:cNvSpPr>
              <a:spLocks noChangeArrowheads="1"/>
            </p:cNvSpPr>
            <p:nvPr/>
          </p:nvSpPr>
          <p:spPr bwMode="auto">
            <a:xfrm>
              <a:off x="5646466" y="5192052"/>
              <a:ext cx="614361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Obtain site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4" name="Rectangle 312"/>
            <p:cNvSpPr>
              <a:spLocks noChangeArrowheads="1"/>
            </p:cNvSpPr>
            <p:nvPr/>
          </p:nvSpPr>
          <p:spPr bwMode="auto">
            <a:xfrm>
              <a:off x="5343254" y="5323815"/>
              <a:ext cx="1255710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evaluation reports from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5" name="Rectangle 313"/>
            <p:cNvSpPr>
              <a:spLocks noChangeArrowheads="1"/>
            </p:cNvSpPr>
            <p:nvPr/>
          </p:nvSpPr>
          <p:spPr bwMode="auto">
            <a:xfrm>
              <a:off x="5678216" y="5453990"/>
              <a:ext cx="47448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e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valuator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6" name="Freeform 314"/>
            <p:cNvSpPr>
              <a:spLocks noEditPoints="1"/>
            </p:cNvSpPr>
            <p:nvPr/>
          </p:nvSpPr>
          <p:spPr bwMode="auto">
            <a:xfrm>
              <a:off x="4752705" y="5346040"/>
              <a:ext cx="465136" cy="71438"/>
            </a:xfrm>
            <a:custGeom>
              <a:avLst/>
              <a:gdLst>
                <a:gd name="T0" fmla="*/ 0 w 293"/>
                <a:gd name="T1" fmla="*/ 28 h 45"/>
                <a:gd name="T2" fmla="*/ 254 w 293"/>
                <a:gd name="T3" fmla="*/ 25 h 45"/>
                <a:gd name="T4" fmla="*/ 254 w 293"/>
                <a:gd name="T5" fmla="*/ 20 h 45"/>
                <a:gd name="T6" fmla="*/ 0 w 293"/>
                <a:gd name="T7" fmla="*/ 23 h 45"/>
                <a:gd name="T8" fmla="*/ 0 w 293"/>
                <a:gd name="T9" fmla="*/ 28 h 45"/>
                <a:gd name="T10" fmla="*/ 246 w 293"/>
                <a:gd name="T11" fmla="*/ 45 h 45"/>
                <a:gd name="T12" fmla="*/ 293 w 293"/>
                <a:gd name="T13" fmla="*/ 22 h 45"/>
                <a:gd name="T14" fmla="*/ 246 w 293"/>
                <a:gd name="T15" fmla="*/ 0 h 45"/>
                <a:gd name="T16" fmla="*/ 246 w 293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3" h="45">
                  <a:moveTo>
                    <a:pt x="0" y="28"/>
                  </a:moveTo>
                  <a:lnTo>
                    <a:pt x="254" y="25"/>
                  </a:lnTo>
                  <a:lnTo>
                    <a:pt x="254" y="20"/>
                  </a:lnTo>
                  <a:lnTo>
                    <a:pt x="0" y="23"/>
                  </a:lnTo>
                  <a:lnTo>
                    <a:pt x="0" y="28"/>
                  </a:lnTo>
                  <a:close/>
                  <a:moveTo>
                    <a:pt x="246" y="45"/>
                  </a:moveTo>
                  <a:lnTo>
                    <a:pt x="293" y="22"/>
                  </a:lnTo>
                  <a:lnTo>
                    <a:pt x="246" y="0"/>
                  </a:lnTo>
                  <a:lnTo>
                    <a:pt x="246" y="45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07" name="Freeform 315"/>
            <p:cNvSpPr>
              <a:spLocks noEditPoints="1"/>
            </p:cNvSpPr>
            <p:nvPr/>
          </p:nvSpPr>
          <p:spPr bwMode="auto">
            <a:xfrm>
              <a:off x="3228709" y="6385855"/>
              <a:ext cx="74612" cy="196850"/>
            </a:xfrm>
            <a:custGeom>
              <a:avLst/>
              <a:gdLst>
                <a:gd name="T0" fmla="*/ 25 w 47"/>
                <a:gd name="T1" fmla="*/ 0 h 124"/>
                <a:gd name="T2" fmla="*/ 27 w 47"/>
                <a:gd name="T3" fmla="*/ 86 h 124"/>
                <a:gd name="T4" fmla="*/ 21 w 47"/>
                <a:gd name="T5" fmla="*/ 86 h 124"/>
                <a:gd name="T6" fmla="*/ 20 w 47"/>
                <a:gd name="T7" fmla="*/ 1 h 124"/>
                <a:gd name="T8" fmla="*/ 25 w 47"/>
                <a:gd name="T9" fmla="*/ 0 h 124"/>
                <a:gd name="T10" fmla="*/ 47 w 47"/>
                <a:gd name="T11" fmla="*/ 78 h 124"/>
                <a:gd name="T12" fmla="*/ 24 w 47"/>
                <a:gd name="T13" fmla="*/ 124 h 124"/>
                <a:gd name="T14" fmla="*/ 0 w 47"/>
                <a:gd name="T15" fmla="*/ 79 h 124"/>
                <a:gd name="T16" fmla="*/ 47 w 47"/>
                <a:gd name="T17" fmla="*/ 78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24">
                  <a:moveTo>
                    <a:pt x="25" y="0"/>
                  </a:moveTo>
                  <a:lnTo>
                    <a:pt x="27" y="86"/>
                  </a:lnTo>
                  <a:lnTo>
                    <a:pt x="21" y="86"/>
                  </a:lnTo>
                  <a:lnTo>
                    <a:pt x="20" y="1"/>
                  </a:lnTo>
                  <a:lnTo>
                    <a:pt x="25" y="0"/>
                  </a:lnTo>
                  <a:close/>
                  <a:moveTo>
                    <a:pt x="47" y="78"/>
                  </a:moveTo>
                  <a:lnTo>
                    <a:pt x="24" y="124"/>
                  </a:lnTo>
                  <a:lnTo>
                    <a:pt x="0" y="79"/>
                  </a:lnTo>
                  <a:lnTo>
                    <a:pt x="47" y="7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08" name="Rectangle 316"/>
            <p:cNvSpPr>
              <a:spLocks noChangeArrowheads="1"/>
            </p:cNvSpPr>
            <p:nvPr/>
          </p:nvSpPr>
          <p:spPr bwMode="auto">
            <a:xfrm>
              <a:off x="1920612" y="5908016"/>
              <a:ext cx="376237" cy="220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09" name="Rectangle 317"/>
            <p:cNvSpPr>
              <a:spLocks noChangeArrowheads="1"/>
            </p:cNvSpPr>
            <p:nvPr/>
          </p:nvSpPr>
          <p:spPr bwMode="auto">
            <a:xfrm>
              <a:off x="2011099" y="5960404"/>
              <a:ext cx="252412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Yes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0" name="Freeform 318"/>
            <p:cNvSpPr>
              <a:spLocks noEditPoints="1"/>
            </p:cNvSpPr>
            <p:nvPr/>
          </p:nvSpPr>
          <p:spPr bwMode="auto">
            <a:xfrm>
              <a:off x="1331650" y="6092167"/>
              <a:ext cx="1063623" cy="314326"/>
            </a:xfrm>
            <a:custGeom>
              <a:avLst/>
              <a:gdLst>
                <a:gd name="T0" fmla="*/ 2984 w 2984"/>
                <a:gd name="T1" fmla="*/ 0 h 867"/>
                <a:gd name="T2" fmla="*/ 1492 w 2984"/>
                <a:gd name="T3" fmla="*/ 0 h 867"/>
                <a:gd name="T4" fmla="*/ 1480 w 2984"/>
                <a:gd name="T5" fmla="*/ 12 h 867"/>
                <a:gd name="T6" fmla="*/ 1480 w 2984"/>
                <a:gd name="T7" fmla="*/ 767 h 867"/>
                <a:gd name="T8" fmla="*/ 1492 w 2984"/>
                <a:gd name="T9" fmla="*/ 755 h 867"/>
                <a:gd name="T10" fmla="*/ 167 w 2984"/>
                <a:gd name="T11" fmla="*/ 755 h 867"/>
                <a:gd name="T12" fmla="*/ 167 w 2984"/>
                <a:gd name="T13" fmla="*/ 779 h 867"/>
                <a:gd name="T14" fmla="*/ 1492 w 2984"/>
                <a:gd name="T15" fmla="*/ 779 h 867"/>
                <a:gd name="T16" fmla="*/ 1504 w 2984"/>
                <a:gd name="T17" fmla="*/ 767 h 867"/>
                <a:gd name="T18" fmla="*/ 1504 w 2984"/>
                <a:gd name="T19" fmla="*/ 12 h 867"/>
                <a:gd name="T20" fmla="*/ 1492 w 2984"/>
                <a:gd name="T21" fmla="*/ 24 h 867"/>
                <a:gd name="T22" fmla="*/ 2984 w 2984"/>
                <a:gd name="T23" fmla="*/ 24 h 867"/>
                <a:gd name="T24" fmla="*/ 2984 w 2984"/>
                <a:gd name="T25" fmla="*/ 0 h 867"/>
                <a:gd name="T26" fmla="*/ 200 w 2984"/>
                <a:gd name="T27" fmla="*/ 667 h 867"/>
                <a:gd name="T28" fmla="*/ 0 w 2984"/>
                <a:gd name="T29" fmla="*/ 767 h 867"/>
                <a:gd name="T30" fmla="*/ 200 w 2984"/>
                <a:gd name="T31" fmla="*/ 867 h 867"/>
                <a:gd name="T32" fmla="*/ 200 w 2984"/>
                <a:gd name="T33" fmla="*/ 667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984" h="867">
                  <a:moveTo>
                    <a:pt x="2984" y="0"/>
                  </a:moveTo>
                  <a:lnTo>
                    <a:pt x="1492" y="0"/>
                  </a:lnTo>
                  <a:cubicBezTo>
                    <a:pt x="1486" y="0"/>
                    <a:pt x="1480" y="6"/>
                    <a:pt x="1480" y="12"/>
                  </a:cubicBezTo>
                  <a:lnTo>
                    <a:pt x="1480" y="767"/>
                  </a:lnTo>
                  <a:lnTo>
                    <a:pt x="1492" y="755"/>
                  </a:lnTo>
                  <a:lnTo>
                    <a:pt x="167" y="755"/>
                  </a:lnTo>
                  <a:lnTo>
                    <a:pt x="167" y="779"/>
                  </a:lnTo>
                  <a:lnTo>
                    <a:pt x="1492" y="779"/>
                  </a:lnTo>
                  <a:cubicBezTo>
                    <a:pt x="1499" y="779"/>
                    <a:pt x="1504" y="773"/>
                    <a:pt x="1504" y="767"/>
                  </a:cubicBezTo>
                  <a:lnTo>
                    <a:pt x="1504" y="12"/>
                  </a:lnTo>
                  <a:lnTo>
                    <a:pt x="1492" y="24"/>
                  </a:lnTo>
                  <a:lnTo>
                    <a:pt x="2984" y="24"/>
                  </a:lnTo>
                  <a:lnTo>
                    <a:pt x="2984" y="0"/>
                  </a:lnTo>
                  <a:close/>
                  <a:moveTo>
                    <a:pt x="200" y="667"/>
                  </a:moveTo>
                  <a:lnTo>
                    <a:pt x="0" y="767"/>
                  </a:lnTo>
                  <a:lnTo>
                    <a:pt x="200" y="867"/>
                  </a:lnTo>
                  <a:lnTo>
                    <a:pt x="200" y="66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11" name="Rectangle 319"/>
            <p:cNvSpPr>
              <a:spLocks noChangeArrowheads="1"/>
            </p:cNvSpPr>
            <p:nvPr/>
          </p:nvSpPr>
          <p:spPr bwMode="auto">
            <a:xfrm>
              <a:off x="536315" y="6100104"/>
              <a:ext cx="795336" cy="5397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12" name="Freeform 320"/>
            <p:cNvSpPr>
              <a:spLocks noEditPoints="1"/>
            </p:cNvSpPr>
            <p:nvPr/>
          </p:nvSpPr>
          <p:spPr bwMode="auto">
            <a:xfrm>
              <a:off x="531552" y="6096929"/>
              <a:ext cx="803273" cy="546101"/>
            </a:xfrm>
            <a:custGeom>
              <a:avLst/>
              <a:gdLst>
                <a:gd name="T0" fmla="*/ 0 w 506"/>
                <a:gd name="T1" fmla="*/ 0 h 344"/>
                <a:gd name="T2" fmla="*/ 506 w 506"/>
                <a:gd name="T3" fmla="*/ 0 h 344"/>
                <a:gd name="T4" fmla="*/ 506 w 506"/>
                <a:gd name="T5" fmla="*/ 344 h 344"/>
                <a:gd name="T6" fmla="*/ 0 w 506"/>
                <a:gd name="T7" fmla="*/ 344 h 344"/>
                <a:gd name="T8" fmla="*/ 0 w 506"/>
                <a:gd name="T9" fmla="*/ 0 h 344"/>
                <a:gd name="T10" fmla="*/ 6 w 506"/>
                <a:gd name="T11" fmla="*/ 342 h 344"/>
                <a:gd name="T12" fmla="*/ 3 w 506"/>
                <a:gd name="T13" fmla="*/ 339 h 344"/>
                <a:gd name="T14" fmla="*/ 504 w 506"/>
                <a:gd name="T15" fmla="*/ 339 h 344"/>
                <a:gd name="T16" fmla="*/ 501 w 506"/>
                <a:gd name="T17" fmla="*/ 342 h 344"/>
                <a:gd name="T18" fmla="*/ 501 w 506"/>
                <a:gd name="T19" fmla="*/ 2 h 344"/>
                <a:gd name="T20" fmla="*/ 504 w 506"/>
                <a:gd name="T21" fmla="*/ 5 h 344"/>
                <a:gd name="T22" fmla="*/ 3 w 506"/>
                <a:gd name="T23" fmla="*/ 5 h 344"/>
                <a:gd name="T24" fmla="*/ 6 w 506"/>
                <a:gd name="T25" fmla="*/ 2 h 344"/>
                <a:gd name="T26" fmla="*/ 6 w 506"/>
                <a:gd name="T27" fmla="*/ 342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6" h="344">
                  <a:moveTo>
                    <a:pt x="0" y="0"/>
                  </a:moveTo>
                  <a:lnTo>
                    <a:pt x="506" y="0"/>
                  </a:lnTo>
                  <a:lnTo>
                    <a:pt x="506" y="344"/>
                  </a:lnTo>
                  <a:lnTo>
                    <a:pt x="0" y="344"/>
                  </a:lnTo>
                  <a:lnTo>
                    <a:pt x="0" y="0"/>
                  </a:lnTo>
                  <a:close/>
                  <a:moveTo>
                    <a:pt x="6" y="342"/>
                  </a:moveTo>
                  <a:lnTo>
                    <a:pt x="3" y="339"/>
                  </a:lnTo>
                  <a:lnTo>
                    <a:pt x="504" y="339"/>
                  </a:lnTo>
                  <a:lnTo>
                    <a:pt x="501" y="342"/>
                  </a:lnTo>
                  <a:lnTo>
                    <a:pt x="501" y="2"/>
                  </a:lnTo>
                  <a:lnTo>
                    <a:pt x="504" y="5"/>
                  </a:lnTo>
                  <a:lnTo>
                    <a:pt x="3" y="5"/>
                  </a:lnTo>
                  <a:lnTo>
                    <a:pt x="6" y="2"/>
                  </a:lnTo>
                  <a:lnTo>
                    <a:pt x="6" y="34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13" name="Rectangle 321"/>
            <p:cNvSpPr>
              <a:spLocks noChangeArrowheads="1"/>
            </p:cNvSpPr>
            <p:nvPr/>
          </p:nvSpPr>
          <p:spPr bwMode="auto">
            <a:xfrm>
              <a:off x="595052" y="6181067"/>
              <a:ext cx="765173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TCP to rectify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4" name="Rectangle 322"/>
            <p:cNvSpPr>
              <a:spLocks noChangeArrowheads="1"/>
            </p:cNvSpPr>
            <p:nvPr/>
          </p:nvSpPr>
          <p:spPr bwMode="auto">
            <a:xfrm>
              <a:off x="595052" y="6312830"/>
              <a:ext cx="763586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and evaluator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5" name="Rectangle 323"/>
            <p:cNvSpPr>
              <a:spLocks noChangeArrowheads="1"/>
            </p:cNvSpPr>
            <p:nvPr/>
          </p:nvSpPr>
          <p:spPr bwMode="auto">
            <a:xfrm>
              <a:off x="737927" y="6443005"/>
              <a:ext cx="465136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to verify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6" name="Rectangle 324"/>
            <p:cNvSpPr>
              <a:spLocks noChangeArrowheads="1"/>
            </p:cNvSpPr>
            <p:nvPr/>
          </p:nvSpPr>
          <p:spPr bwMode="auto">
            <a:xfrm>
              <a:off x="531552" y="5150777"/>
              <a:ext cx="795336" cy="5381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17" name="Freeform 325"/>
            <p:cNvSpPr>
              <a:spLocks noEditPoints="1"/>
            </p:cNvSpPr>
            <p:nvPr/>
          </p:nvSpPr>
          <p:spPr bwMode="auto">
            <a:xfrm>
              <a:off x="526790" y="5147602"/>
              <a:ext cx="804861" cy="544514"/>
            </a:xfrm>
            <a:custGeom>
              <a:avLst/>
              <a:gdLst>
                <a:gd name="T0" fmla="*/ 0 w 507"/>
                <a:gd name="T1" fmla="*/ 0 h 343"/>
                <a:gd name="T2" fmla="*/ 507 w 507"/>
                <a:gd name="T3" fmla="*/ 0 h 343"/>
                <a:gd name="T4" fmla="*/ 507 w 507"/>
                <a:gd name="T5" fmla="*/ 343 h 343"/>
                <a:gd name="T6" fmla="*/ 0 w 507"/>
                <a:gd name="T7" fmla="*/ 343 h 343"/>
                <a:gd name="T8" fmla="*/ 0 w 507"/>
                <a:gd name="T9" fmla="*/ 0 h 343"/>
                <a:gd name="T10" fmla="*/ 6 w 507"/>
                <a:gd name="T11" fmla="*/ 341 h 343"/>
                <a:gd name="T12" fmla="*/ 3 w 507"/>
                <a:gd name="T13" fmla="*/ 338 h 343"/>
                <a:gd name="T14" fmla="*/ 504 w 507"/>
                <a:gd name="T15" fmla="*/ 338 h 343"/>
                <a:gd name="T16" fmla="*/ 501 w 507"/>
                <a:gd name="T17" fmla="*/ 341 h 343"/>
                <a:gd name="T18" fmla="*/ 501 w 507"/>
                <a:gd name="T19" fmla="*/ 2 h 343"/>
                <a:gd name="T20" fmla="*/ 504 w 507"/>
                <a:gd name="T21" fmla="*/ 5 h 343"/>
                <a:gd name="T22" fmla="*/ 3 w 507"/>
                <a:gd name="T23" fmla="*/ 5 h 343"/>
                <a:gd name="T24" fmla="*/ 6 w 507"/>
                <a:gd name="T25" fmla="*/ 2 h 343"/>
                <a:gd name="T26" fmla="*/ 6 w 507"/>
                <a:gd name="T27" fmla="*/ 341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7" h="343">
                  <a:moveTo>
                    <a:pt x="0" y="0"/>
                  </a:moveTo>
                  <a:lnTo>
                    <a:pt x="507" y="0"/>
                  </a:lnTo>
                  <a:lnTo>
                    <a:pt x="507" y="343"/>
                  </a:lnTo>
                  <a:lnTo>
                    <a:pt x="0" y="343"/>
                  </a:lnTo>
                  <a:lnTo>
                    <a:pt x="0" y="0"/>
                  </a:lnTo>
                  <a:close/>
                  <a:moveTo>
                    <a:pt x="6" y="341"/>
                  </a:moveTo>
                  <a:lnTo>
                    <a:pt x="3" y="338"/>
                  </a:lnTo>
                  <a:lnTo>
                    <a:pt x="504" y="338"/>
                  </a:lnTo>
                  <a:lnTo>
                    <a:pt x="501" y="341"/>
                  </a:lnTo>
                  <a:lnTo>
                    <a:pt x="501" y="2"/>
                  </a:lnTo>
                  <a:lnTo>
                    <a:pt x="504" y="5"/>
                  </a:lnTo>
                  <a:lnTo>
                    <a:pt x="3" y="5"/>
                  </a:lnTo>
                  <a:lnTo>
                    <a:pt x="6" y="2"/>
                  </a:lnTo>
                  <a:lnTo>
                    <a:pt x="6" y="34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18" name="Rectangle 326"/>
            <p:cNvSpPr>
              <a:spLocks noChangeArrowheads="1"/>
            </p:cNvSpPr>
            <p:nvPr/>
          </p:nvSpPr>
          <p:spPr bwMode="auto">
            <a:xfrm>
              <a:off x="606164" y="5165064"/>
              <a:ext cx="733423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CM quote for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9" name="Rectangle 327"/>
            <p:cNvSpPr>
              <a:spLocks noChangeArrowheads="1"/>
            </p:cNvSpPr>
            <p:nvPr/>
          </p:nvSpPr>
          <p:spPr bwMode="auto">
            <a:xfrm>
              <a:off x="839526" y="5296827"/>
              <a:ext cx="241299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0" name="Rectangle 328"/>
            <p:cNvSpPr>
              <a:spLocks noChangeArrowheads="1"/>
            </p:cNvSpPr>
            <p:nvPr/>
          </p:nvSpPr>
          <p:spPr bwMode="auto">
            <a:xfrm>
              <a:off x="687127" y="5428590"/>
              <a:ext cx="550861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additional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1" name="Rectangle 329"/>
            <p:cNvSpPr>
              <a:spLocks noChangeArrowheads="1"/>
            </p:cNvSpPr>
            <p:nvPr/>
          </p:nvSpPr>
          <p:spPr bwMode="auto">
            <a:xfrm>
              <a:off x="823651" y="5558765"/>
              <a:ext cx="274637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time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2" name="Freeform 330"/>
            <p:cNvSpPr>
              <a:spLocks noEditPoints="1"/>
            </p:cNvSpPr>
            <p:nvPr/>
          </p:nvSpPr>
          <p:spPr bwMode="auto">
            <a:xfrm>
              <a:off x="891914" y="5688941"/>
              <a:ext cx="74612" cy="411163"/>
            </a:xfrm>
            <a:custGeom>
              <a:avLst/>
              <a:gdLst>
                <a:gd name="T0" fmla="*/ 23 w 47"/>
                <a:gd name="T1" fmla="*/ 259 h 259"/>
                <a:gd name="T2" fmla="*/ 21 w 47"/>
                <a:gd name="T3" fmla="*/ 38 h 259"/>
                <a:gd name="T4" fmla="*/ 26 w 47"/>
                <a:gd name="T5" fmla="*/ 38 h 259"/>
                <a:gd name="T6" fmla="*/ 29 w 47"/>
                <a:gd name="T7" fmla="*/ 259 h 259"/>
                <a:gd name="T8" fmla="*/ 23 w 47"/>
                <a:gd name="T9" fmla="*/ 259 h 259"/>
                <a:gd name="T10" fmla="*/ 0 w 47"/>
                <a:gd name="T11" fmla="*/ 46 h 259"/>
                <a:gd name="T12" fmla="*/ 23 w 47"/>
                <a:gd name="T13" fmla="*/ 0 h 259"/>
                <a:gd name="T14" fmla="*/ 47 w 47"/>
                <a:gd name="T15" fmla="*/ 45 h 259"/>
                <a:gd name="T16" fmla="*/ 0 w 47"/>
                <a:gd name="T17" fmla="*/ 46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259">
                  <a:moveTo>
                    <a:pt x="23" y="259"/>
                  </a:moveTo>
                  <a:lnTo>
                    <a:pt x="21" y="38"/>
                  </a:lnTo>
                  <a:lnTo>
                    <a:pt x="26" y="38"/>
                  </a:lnTo>
                  <a:lnTo>
                    <a:pt x="29" y="259"/>
                  </a:lnTo>
                  <a:lnTo>
                    <a:pt x="23" y="259"/>
                  </a:lnTo>
                  <a:close/>
                  <a:moveTo>
                    <a:pt x="0" y="46"/>
                  </a:moveTo>
                  <a:lnTo>
                    <a:pt x="23" y="0"/>
                  </a:lnTo>
                  <a:lnTo>
                    <a:pt x="47" y="45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23" name="Freeform 331"/>
            <p:cNvSpPr>
              <a:spLocks noEditPoints="1"/>
            </p:cNvSpPr>
            <p:nvPr/>
          </p:nvSpPr>
          <p:spPr bwMode="auto">
            <a:xfrm>
              <a:off x="1326888" y="5384140"/>
              <a:ext cx="420687" cy="71438"/>
            </a:xfrm>
            <a:custGeom>
              <a:avLst/>
              <a:gdLst>
                <a:gd name="T0" fmla="*/ 0 w 265"/>
                <a:gd name="T1" fmla="*/ 20 h 45"/>
                <a:gd name="T2" fmla="*/ 226 w 265"/>
                <a:gd name="T3" fmla="*/ 20 h 45"/>
                <a:gd name="T4" fmla="*/ 226 w 265"/>
                <a:gd name="T5" fmla="*/ 25 h 45"/>
                <a:gd name="T6" fmla="*/ 0 w 265"/>
                <a:gd name="T7" fmla="*/ 25 h 45"/>
                <a:gd name="T8" fmla="*/ 0 w 265"/>
                <a:gd name="T9" fmla="*/ 20 h 45"/>
                <a:gd name="T10" fmla="*/ 218 w 265"/>
                <a:gd name="T11" fmla="*/ 0 h 45"/>
                <a:gd name="T12" fmla="*/ 265 w 265"/>
                <a:gd name="T13" fmla="*/ 22 h 45"/>
                <a:gd name="T14" fmla="*/ 218 w 265"/>
                <a:gd name="T15" fmla="*/ 45 h 45"/>
                <a:gd name="T16" fmla="*/ 218 w 265"/>
                <a:gd name="T1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5" h="45">
                  <a:moveTo>
                    <a:pt x="0" y="20"/>
                  </a:moveTo>
                  <a:lnTo>
                    <a:pt x="226" y="20"/>
                  </a:lnTo>
                  <a:lnTo>
                    <a:pt x="226" y="25"/>
                  </a:lnTo>
                  <a:lnTo>
                    <a:pt x="0" y="25"/>
                  </a:lnTo>
                  <a:lnTo>
                    <a:pt x="0" y="20"/>
                  </a:lnTo>
                  <a:close/>
                  <a:moveTo>
                    <a:pt x="218" y="0"/>
                  </a:moveTo>
                  <a:lnTo>
                    <a:pt x="265" y="22"/>
                  </a:lnTo>
                  <a:lnTo>
                    <a:pt x="218" y="45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24" name="Rectangle 332"/>
            <p:cNvSpPr>
              <a:spLocks noChangeArrowheads="1"/>
            </p:cNvSpPr>
            <p:nvPr/>
          </p:nvSpPr>
          <p:spPr bwMode="auto">
            <a:xfrm>
              <a:off x="77528" y="6735106"/>
              <a:ext cx="395287" cy="1311278"/>
            </a:xfrm>
            <a:prstGeom prst="rect">
              <a:avLst/>
            </a:prstGeom>
            <a:solidFill>
              <a:srgbClr val="19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ZA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Approval</a:t>
              </a:r>
            </a:p>
          </p:txBody>
        </p:sp>
        <p:sp>
          <p:nvSpPr>
            <p:cNvPr id="1327" name="Freeform 335"/>
            <p:cNvSpPr>
              <a:spLocks noEditPoints="1"/>
            </p:cNvSpPr>
            <p:nvPr/>
          </p:nvSpPr>
          <p:spPr bwMode="auto">
            <a:xfrm>
              <a:off x="3230296" y="6960531"/>
              <a:ext cx="74612" cy="182563"/>
            </a:xfrm>
            <a:custGeom>
              <a:avLst/>
              <a:gdLst>
                <a:gd name="T0" fmla="*/ 26 w 47"/>
                <a:gd name="T1" fmla="*/ 0 h 115"/>
                <a:gd name="T2" fmla="*/ 26 w 47"/>
                <a:gd name="T3" fmla="*/ 77 h 115"/>
                <a:gd name="T4" fmla="*/ 20 w 47"/>
                <a:gd name="T5" fmla="*/ 77 h 115"/>
                <a:gd name="T6" fmla="*/ 20 w 47"/>
                <a:gd name="T7" fmla="*/ 0 h 115"/>
                <a:gd name="T8" fmla="*/ 26 w 47"/>
                <a:gd name="T9" fmla="*/ 0 h 115"/>
                <a:gd name="T10" fmla="*/ 47 w 47"/>
                <a:gd name="T11" fmla="*/ 69 h 115"/>
                <a:gd name="T12" fmla="*/ 23 w 47"/>
                <a:gd name="T13" fmla="*/ 115 h 115"/>
                <a:gd name="T14" fmla="*/ 0 w 47"/>
                <a:gd name="T15" fmla="*/ 69 h 115"/>
                <a:gd name="T16" fmla="*/ 47 w 47"/>
                <a:gd name="T17" fmla="*/ 69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15">
                  <a:moveTo>
                    <a:pt x="26" y="0"/>
                  </a:moveTo>
                  <a:lnTo>
                    <a:pt x="26" y="77"/>
                  </a:lnTo>
                  <a:lnTo>
                    <a:pt x="20" y="77"/>
                  </a:lnTo>
                  <a:lnTo>
                    <a:pt x="20" y="0"/>
                  </a:lnTo>
                  <a:lnTo>
                    <a:pt x="26" y="0"/>
                  </a:lnTo>
                  <a:close/>
                  <a:moveTo>
                    <a:pt x="47" y="69"/>
                  </a:moveTo>
                  <a:lnTo>
                    <a:pt x="23" y="115"/>
                  </a:lnTo>
                  <a:lnTo>
                    <a:pt x="0" y="69"/>
                  </a:lnTo>
                  <a:lnTo>
                    <a:pt x="47" y="6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28" name="Rectangle 336"/>
            <p:cNvSpPr>
              <a:spLocks noChangeArrowheads="1"/>
            </p:cNvSpPr>
            <p:nvPr/>
          </p:nvSpPr>
          <p:spPr bwMode="auto">
            <a:xfrm>
              <a:off x="1687250" y="8428972"/>
              <a:ext cx="3151181" cy="2809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29" name="Freeform 337"/>
            <p:cNvSpPr>
              <a:spLocks noEditPoints="1"/>
            </p:cNvSpPr>
            <p:nvPr/>
          </p:nvSpPr>
          <p:spPr bwMode="auto">
            <a:xfrm>
              <a:off x="1682487" y="8424210"/>
              <a:ext cx="3160706" cy="290513"/>
            </a:xfrm>
            <a:custGeom>
              <a:avLst/>
              <a:gdLst>
                <a:gd name="T0" fmla="*/ 0 w 1991"/>
                <a:gd name="T1" fmla="*/ 0 h 183"/>
                <a:gd name="T2" fmla="*/ 1991 w 1991"/>
                <a:gd name="T3" fmla="*/ 0 h 183"/>
                <a:gd name="T4" fmla="*/ 1991 w 1991"/>
                <a:gd name="T5" fmla="*/ 183 h 183"/>
                <a:gd name="T6" fmla="*/ 0 w 1991"/>
                <a:gd name="T7" fmla="*/ 183 h 183"/>
                <a:gd name="T8" fmla="*/ 0 w 1991"/>
                <a:gd name="T9" fmla="*/ 0 h 183"/>
                <a:gd name="T10" fmla="*/ 6 w 1991"/>
                <a:gd name="T11" fmla="*/ 180 h 183"/>
                <a:gd name="T12" fmla="*/ 3 w 1991"/>
                <a:gd name="T13" fmla="*/ 178 h 183"/>
                <a:gd name="T14" fmla="*/ 1988 w 1991"/>
                <a:gd name="T15" fmla="*/ 178 h 183"/>
                <a:gd name="T16" fmla="*/ 1985 w 1991"/>
                <a:gd name="T17" fmla="*/ 180 h 183"/>
                <a:gd name="T18" fmla="*/ 1985 w 1991"/>
                <a:gd name="T19" fmla="*/ 3 h 183"/>
                <a:gd name="T20" fmla="*/ 1988 w 1991"/>
                <a:gd name="T21" fmla="*/ 6 h 183"/>
                <a:gd name="T22" fmla="*/ 3 w 1991"/>
                <a:gd name="T23" fmla="*/ 6 h 183"/>
                <a:gd name="T24" fmla="*/ 6 w 1991"/>
                <a:gd name="T25" fmla="*/ 3 h 183"/>
                <a:gd name="T26" fmla="*/ 6 w 1991"/>
                <a:gd name="T27" fmla="*/ 18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91" h="183">
                  <a:moveTo>
                    <a:pt x="0" y="0"/>
                  </a:moveTo>
                  <a:lnTo>
                    <a:pt x="1991" y="0"/>
                  </a:lnTo>
                  <a:lnTo>
                    <a:pt x="1991" y="183"/>
                  </a:lnTo>
                  <a:lnTo>
                    <a:pt x="0" y="183"/>
                  </a:lnTo>
                  <a:lnTo>
                    <a:pt x="0" y="0"/>
                  </a:lnTo>
                  <a:close/>
                  <a:moveTo>
                    <a:pt x="6" y="180"/>
                  </a:moveTo>
                  <a:lnTo>
                    <a:pt x="3" y="178"/>
                  </a:lnTo>
                  <a:lnTo>
                    <a:pt x="1988" y="178"/>
                  </a:lnTo>
                  <a:lnTo>
                    <a:pt x="1985" y="180"/>
                  </a:lnTo>
                  <a:lnTo>
                    <a:pt x="1985" y="3"/>
                  </a:lnTo>
                  <a:lnTo>
                    <a:pt x="1988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30" name="Rectangle 338"/>
            <p:cNvSpPr>
              <a:spLocks noChangeArrowheads="1"/>
            </p:cNvSpPr>
            <p:nvPr/>
          </p:nvSpPr>
          <p:spPr bwMode="auto">
            <a:xfrm>
              <a:off x="2238111" y="8511522"/>
              <a:ext cx="2197095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Carry out annual surveillance evaluations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" name="Freeform 339"/>
            <p:cNvSpPr>
              <a:spLocks noEditPoints="1"/>
            </p:cNvSpPr>
            <p:nvPr/>
          </p:nvSpPr>
          <p:spPr bwMode="auto">
            <a:xfrm>
              <a:off x="928426" y="6735106"/>
              <a:ext cx="841373" cy="385763"/>
            </a:xfrm>
            <a:custGeom>
              <a:avLst/>
              <a:gdLst>
                <a:gd name="T0" fmla="*/ 0 w 2258"/>
                <a:gd name="T1" fmla="*/ 1063 h 1063"/>
                <a:gd name="T2" fmla="*/ 0 w 2258"/>
                <a:gd name="T3" fmla="*/ 100 h 1063"/>
                <a:gd name="T4" fmla="*/ 12 w 2258"/>
                <a:gd name="T5" fmla="*/ 88 h 1063"/>
                <a:gd name="T6" fmla="*/ 2092 w 2258"/>
                <a:gd name="T7" fmla="*/ 88 h 1063"/>
                <a:gd name="T8" fmla="*/ 2092 w 2258"/>
                <a:gd name="T9" fmla="*/ 112 h 1063"/>
                <a:gd name="T10" fmla="*/ 12 w 2258"/>
                <a:gd name="T11" fmla="*/ 112 h 1063"/>
                <a:gd name="T12" fmla="*/ 24 w 2258"/>
                <a:gd name="T13" fmla="*/ 100 h 1063"/>
                <a:gd name="T14" fmla="*/ 24 w 2258"/>
                <a:gd name="T15" fmla="*/ 1063 h 1063"/>
                <a:gd name="T16" fmla="*/ 0 w 2258"/>
                <a:gd name="T17" fmla="*/ 1063 h 1063"/>
                <a:gd name="T18" fmla="*/ 2058 w 2258"/>
                <a:gd name="T19" fmla="*/ 0 h 1063"/>
                <a:gd name="T20" fmla="*/ 2258 w 2258"/>
                <a:gd name="T21" fmla="*/ 100 h 1063"/>
                <a:gd name="T22" fmla="*/ 2058 w 2258"/>
                <a:gd name="T23" fmla="*/ 200 h 1063"/>
                <a:gd name="T24" fmla="*/ 2058 w 2258"/>
                <a:gd name="T25" fmla="*/ 0 h 1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8" h="1063">
                  <a:moveTo>
                    <a:pt x="0" y="1063"/>
                  </a:moveTo>
                  <a:lnTo>
                    <a:pt x="0" y="100"/>
                  </a:lnTo>
                  <a:cubicBezTo>
                    <a:pt x="0" y="94"/>
                    <a:pt x="6" y="88"/>
                    <a:pt x="12" y="88"/>
                  </a:cubicBezTo>
                  <a:lnTo>
                    <a:pt x="2092" y="88"/>
                  </a:lnTo>
                  <a:lnTo>
                    <a:pt x="2092" y="112"/>
                  </a:lnTo>
                  <a:lnTo>
                    <a:pt x="12" y="112"/>
                  </a:lnTo>
                  <a:lnTo>
                    <a:pt x="24" y="100"/>
                  </a:lnTo>
                  <a:lnTo>
                    <a:pt x="24" y="1063"/>
                  </a:lnTo>
                  <a:lnTo>
                    <a:pt x="0" y="1063"/>
                  </a:lnTo>
                  <a:close/>
                  <a:moveTo>
                    <a:pt x="2058" y="0"/>
                  </a:moveTo>
                  <a:lnTo>
                    <a:pt x="2258" y="100"/>
                  </a:lnTo>
                  <a:lnTo>
                    <a:pt x="2058" y="200"/>
                  </a:lnTo>
                  <a:lnTo>
                    <a:pt x="2058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32" name="Freeform 340"/>
            <p:cNvSpPr>
              <a:spLocks/>
            </p:cNvSpPr>
            <p:nvPr/>
          </p:nvSpPr>
          <p:spPr bwMode="auto">
            <a:xfrm>
              <a:off x="4987655" y="6457292"/>
              <a:ext cx="1806570" cy="706440"/>
            </a:xfrm>
            <a:custGeom>
              <a:avLst/>
              <a:gdLst>
                <a:gd name="T0" fmla="*/ 0 w 1098"/>
                <a:gd name="T1" fmla="*/ 389 h 389"/>
                <a:gd name="T2" fmla="*/ 220 w 1098"/>
                <a:gd name="T3" fmla="*/ 0 h 389"/>
                <a:gd name="T4" fmla="*/ 1098 w 1098"/>
                <a:gd name="T5" fmla="*/ 0 h 389"/>
                <a:gd name="T6" fmla="*/ 878 w 1098"/>
                <a:gd name="T7" fmla="*/ 389 h 389"/>
                <a:gd name="T8" fmla="*/ 0 w 1098"/>
                <a:gd name="T9" fmla="*/ 38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" h="389">
                  <a:moveTo>
                    <a:pt x="0" y="389"/>
                  </a:moveTo>
                  <a:lnTo>
                    <a:pt x="220" y="0"/>
                  </a:lnTo>
                  <a:lnTo>
                    <a:pt x="1098" y="0"/>
                  </a:lnTo>
                  <a:lnTo>
                    <a:pt x="878" y="389"/>
                  </a:lnTo>
                  <a:lnTo>
                    <a:pt x="0" y="389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33" name="Freeform 341"/>
            <p:cNvSpPr>
              <a:spLocks noEditPoints="1"/>
            </p:cNvSpPr>
            <p:nvPr/>
          </p:nvSpPr>
          <p:spPr bwMode="auto">
            <a:xfrm>
              <a:off x="4979716" y="6454116"/>
              <a:ext cx="1814509" cy="688977"/>
            </a:xfrm>
            <a:custGeom>
              <a:avLst/>
              <a:gdLst>
                <a:gd name="T0" fmla="*/ 0 w 1108"/>
                <a:gd name="T1" fmla="*/ 394 h 394"/>
                <a:gd name="T2" fmla="*/ 223 w 1108"/>
                <a:gd name="T3" fmla="*/ 0 h 394"/>
                <a:gd name="T4" fmla="*/ 1108 w 1108"/>
                <a:gd name="T5" fmla="*/ 0 h 394"/>
                <a:gd name="T6" fmla="*/ 885 w 1108"/>
                <a:gd name="T7" fmla="*/ 394 h 394"/>
                <a:gd name="T8" fmla="*/ 0 w 1108"/>
                <a:gd name="T9" fmla="*/ 394 h 394"/>
                <a:gd name="T10" fmla="*/ 883 w 1108"/>
                <a:gd name="T11" fmla="*/ 388 h 394"/>
                <a:gd name="T12" fmla="*/ 881 w 1108"/>
                <a:gd name="T13" fmla="*/ 390 h 394"/>
                <a:gd name="T14" fmla="*/ 1101 w 1108"/>
                <a:gd name="T15" fmla="*/ 1 h 394"/>
                <a:gd name="T16" fmla="*/ 1103 w 1108"/>
                <a:gd name="T17" fmla="*/ 5 h 394"/>
                <a:gd name="T18" fmla="*/ 225 w 1108"/>
                <a:gd name="T19" fmla="*/ 5 h 394"/>
                <a:gd name="T20" fmla="*/ 227 w 1108"/>
                <a:gd name="T21" fmla="*/ 4 h 394"/>
                <a:gd name="T22" fmla="*/ 7 w 1108"/>
                <a:gd name="T23" fmla="*/ 392 h 394"/>
                <a:gd name="T24" fmla="*/ 5 w 1108"/>
                <a:gd name="T25" fmla="*/ 388 h 394"/>
                <a:gd name="T26" fmla="*/ 883 w 1108"/>
                <a:gd name="T27" fmla="*/ 388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8" h="394">
                  <a:moveTo>
                    <a:pt x="0" y="394"/>
                  </a:moveTo>
                  <a:lnTo>
                    <a:pt x="223" y="0"/>
                  </a:lnTo>
                  <a:lnTo>
                    <a:pt x="1108" y="0"/>
                  </a:lnTo>
                  <a:lnTo>
                    <a:pt x="885" y="394"/>
                  </a:lnTo>
                  <a:lnTo>
                    <a:pt x="0" y="394"/>
                  </a:lnTo>
                  <a:close/>
                  <a:moveTo>
                    <a:pt x="883" y="388"/>
                  </a:moveTo>
                  <a:lnTo>
                    <a:pt x="881" y="390"/>
                  </a:lnTo>
                  <a:lnTo>
                    <a:pt x="1101" y="1"/>
                  </a:lnTo>
                  <a:lnTo>
                    <a:pt x="1103" y="5"/>
                  </a:lnTo>
                  <a:lnTo>
                    <a:pt x="225" y="5"/>
                  </a:lnTo>
                  <a:lnTo>
                    <a:pt x="227" y="4"/>
                  </a:lnTo>
                  <a:lnTo>
                    <a:pt x="7" y="392"/>
                  </a:lnTo>
                  <a:lnTo>
                    <a:pt x="5" y="388"/>
                  </a:lnTo>
                  <a:lnTo>
                    <a:pt x="883" y="38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34" name="Rectangle 342"/>
            <p:cNvSpPr>
              <a:spLocks noChangeArrowheads="1"/>
            </p:cNvSpPr>
            <p:nvPr/>
          </p:nvSpPr>
          <p:spPr bwMode="auto">
            <a:xfrm>
              <a:off x="5363892" y="6512855"/>
              <a:ext cx="1089023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Obtain consolidated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5" name="Rectangle 343"/>
            <p:cNvSpPr>
              <a:spLocks noChangeArrowheads="1"/>
            </p:cNvSpPr>
            <p:nvPr/>
          </p:nvSpPr>
          <p:spPr bwMode="auto">
            <a:xfrm>
              <a:off x="5316267" y="6643030"/>
              <a:ext cx="1196972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evaluation report from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6" name="Rectangle 344"/>
            <p:cNvSpPr>
              <a:spLocks noChangeArrowheads="1"/>
            </p:cNvSpPr>
            <p:nvPr/>
          </p:nvSpPr>
          <p:spPr bwMode="auto">
            <a:xfrm>
              <a:off x="5213079" y="6773206"/>
              <a:ext cx="132728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ndependent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reviewer and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7" name="Rectangle 345"/>
            <p:cNvSpPr>
              <a:spLocks noChangeArrowheads="1"/>
            </p:cNvSpPr>
            <p:nvPr/>
          </p:nvSpPr>
          <p:spPr bwMode="auto">
            <a:xfrm>
              <a:off x="5282929" y="6904969"/>
              <a:ext cx="116698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end 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to TCP applicant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8" name="Freeform 346"/>
            <p:cNvSpPr>
              <a:spLocks noEditPoints="1"/>
            </p:cNvSpPr>
            <p:nvPr/>
          </p:nvSpPr>
          <p:spPr bwMode="auto">
            <a:xfrm>
              <a:off x="4773343" y="6730343"/>
              <a:ext cx="388937" cy="73025"/>
            </a:xfrm>
            <a:custGeom>
              <a:avLst/>
              <a:gdLst>
                <a:gd name="T0" fmla="*/ 1 w 245"/>
                <a:gd name="T1" fmla="*/ 29 h 46"/>
                <a:gd name="T2" fmla="*/ 206 w 245"/>
                <a:gd name="T3" fmla="*/ 26 h 46"/>
                <a:gd name="T4" fmla="*/ 206 w 245"/>
                <a:gd name="T5" fmla="*/ 20 h 46"/>
                <a:gd name="T6" fmla="*/ 0 w 245"/>
                <a:gd name="T7" fmla="*/ 23 h 46"/>
                <a:gd name="T8" fmla="*/ 1 w 245"/>
                <a:gd name="T9" fmla="*/ 29 h 46"/>
                <a:gd name="T10" fmla="*/ 199 w 245"/>
                <a:gd name="T11" fmla="*/ 46 h 46"/>
                <a:gd name="T12" fmla="*/ 245 w 245"/>
                <a:gd name="T13" fmla="*/ 22 h 46"/>
                <a:gd name="T14" fmla="*/ 198 w 245"/>
                <a:gd name="T15" fmla="*/ 0 h 46"/>
                <a:gd name="T16" fmla="*/ 199 w 245"/>
                <a:gd name="T1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5" h="46">
                  <a:moveTo>
                    <a:pt x="1" y="29"/>
                  </a:moveTo>
                  <a:lnTo>
                    <a:pt x="206" y="26"/>
                  </a:lnTo>
                  <a:lnTo>
                    <a:pt x="206" y="20"/>
                  </a:lnTo>
                  <a:lnTo>
                    <a:pt x="0" y="23"/>
                  </a:lnTo>
                  <a:lnTo>
                    <a:pt x="1" y="29"/>
                  </a:lnTo>
                  <a:close/>
                  <a:moveTo>
                    <a:pt x="199" y="46"/>
                  </a:moveTo>
                  <a:lnTo>
                    <a:pt x="245" y="22"/>
                  </a:lnTo>
                  <a:lnTo>
                    <a:pt x="198" y="0"/>
                  </a:lnTo>
                  <a:lnTo>
                    <a:pt x="199" y="4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39" name="Freeform 347"/>
            <p:cNvSpPr>
              <a:spLocks noEditPoints="1"/>
            </p:cNvSpPr>
            <p:nvPr/>
          </p:nvSpPr>
          <p:spPr bwMode="auto">
            <a:xfrm>
              <a:off x="3230296" y="7589183"/>
              <a:ext cx="74612" cy="277813"/>
            </a:xfrm>
            <a:custGeom>
              <a:avLst/>
              <a:gdLst>
                <a:gd name="T0" fmla="*/ 26 w 47"/>
                <a:gd name="T1" fmla="*/ 0 h 175"/>
                <a:gd name="T2" fmla="*/ 26 w 47"/>
                <a:gd name="T3" fmla="*/ 137 h 175"/>
                <a:gd name="T4" fmla="*/ 20 w 47"/>
                <a:gd name="T5" fmla="*/ 137 h 175"/>
                <a:gd name="T6" fmla="*/ 20 w 47"/>
                <a:gd name="T7" fmla="*/ 0 h 175"/>
                <a:gd name="T8" fmla="*/ 26 w 47"/>
                <a:gd name="T9" fmla="*/ 0 h 175"/>
                <a:gd name="T10" fmla="*/ 47 w 47"/>
                <a:gd name="T11" fmla="*/ 129 h 175"/>
                <a:gd name="T12" fmla="*/ 23 w 47"/>
                <a:gd name="T13" fmla="*/ 175 h 175"/>
                <a:gd name="T14" fmla="*/ 0 w 47"/>
                <a:gd name="T15" fmla="*/ 129 h 175"/>
                <a:gd name="T16" fmla="*/ 47 w 47"/>
                <a:gd name="T17" fmla="*/ 12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75">
                  <a:moveTo>
                    <a:pt x="26" y="0"/>
                  </a:moveTo>
                  <a:lnTo>
                    <a:pt x="26" y="137"/>
                  </a:lnTo>
                  <a:lnTo>
                    <a:pt x="20" y="137"/>
                  </a:lnTo>
                  <a:lnTo>
                    <a:pt x="20" y="0"/>
                  </a:lnTo>
                  <a:lnTo>
                    <a:pt x="26" y="0"/>
                  </a:lnTo>
                  <a:close/>
                  <a:moveTo>
                    <a:pt x="47" y="129"/>
                  </a:moveTo>
                  <a:lnTo>
                    <a:pt x="23" y="175"/>
                  </a:lnTo>
                  <a:lnTo>
                    <a:pt x="0" y="129"/>
                  </a:lnTo>
                  <a:lnTo>
                    <a:pt x="47" y="12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40" name="Freeform 348"/>
            <p:cNvSpPr>
              <a:spLocks/>
            </p:cNvSpPr>
            <p:nvPr/>
          </p:nvSpPr>
          <p:spPr bwMode="auto">
            <a:xfrm>
              <a:off x="4968605" y="7705070"/>
              <a:ext cx="1743071" cy="615951"/>
            </a:xfrm>
            <a:custGeom>
              <a:avLst/>
              <a:gdLst>
                <a:gd name="T0" fmla="*/ 0 w 1098"/>
                <a:gd name="T1" fmla="*/ 388 h 388"/>
                <a:gd name="T2" fmla="*/ 220 w 1098"/>
                <a:gd name="T3" fmla="*/ 0 h 388"/>
                <a:gd name="T4" fmla="*/ 1098 w 1098"/>
                <a:gd name="T5" fmla="*/ 0 h 388"/>
                <a:gd name="T6" fmla="*/ 878 w 1098"/>
                <a:gd name="T7" fmla="*/ 388 h 388"/>
                <a:gd name="T8" fmla="*/ 0 w 1098"/>
                <a:gd name="T9" fmla="*/ 38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" h="388">
                  <a:moveTo>
                    <a:pt x="0" y="388"/>
                  </a:moveTo>
                  <a:lnTo>
                    <a:pt x="220" y="0"/>
                  </a:lnTo>
                  <a:lnTo>
                    <a:pt x="1098" y="0"/>
                  </a:lnTo>
                  <a:lnTo>
                    <a:pt x="878" y="388"/>
                  </a:lnTo>
                  <a:lnTo>
                    <a:pt x="0" y="38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41" name="Freeform 349"/>
            <p:cNvSpPr>
              <a:spLocks noEditPoints="1"/>
            </p:cNvSpPr>
            <p:nvPr/>
          </p:nvSpPr>
          <p:spPr bwMode="auto">
            <a:xfrm>
              <a:off x="4962255" y="7700308"/>
              <a:ext cx="1757359" cy="625476"/>
            </a:xfrm>
            <a:custGeom>
              <a:avLst/>
              <a:gdLst>
                <a:gd name="T0" fmla="*/ 0 w 1107"/>
                <a:gd name="T1" fmla="*/ 394 h 394"/>
                <a:gd name="T2" fmla="*/ 222 w 1107"/>
                <a:gd name="T3" fmla="*/ 0 h 394"/>
                <a:gd name="T4" fmla="*/ 1107 w 1107"/>
                <a:gd name="T5" fmla="*/ 0 h 394"/>
                <a:gd name="T6" fmla="*/ 884 w 1107"/>
                <a:gd name="T7" fmla="*/ 394 h 394"/>
                <a:gd name="T8" fmla="*/ 0 w 1107"/>
                <a:gd name="T9" fmla="*/ 394 h 394"/>
                <a:gd name="T10" fmla="*/ 882 w 1107"/>
                <a:gd name="T11" fmla="*/ 389 h 394"/>
                <a:gd name="T12" fmla="*/ 880 w 1107"/>
                <a:gd name="T13" fmla="*/ 390 h 394"/>
                <a:gd name="T14" fmla="*/ 1100 w 1107"/>
                <a:gd name="T15" fmla="*/ 2 h 394"/>
                <a:gd name="T16" fmla="*/ 1102 w 1107"/>
                <a:gd name="T17" fmla="*/ 5 h 394"/>
                <a:gd name="T18" fmla="*/ 224 w 1107"/>
                <a:gd name="T19" fmla="*/ 5 h 394"/>
                <a:gd name="T20" fmla="*/ 226 w 1107"/>
                <a:gd name="T21" fmla="*/ 4 h 394"/>
                <a:gd name="T22" fmla="*/ 7 w 1107"/>
                <a:gd name="T23" fmla="*/ 393 h 394"/>
                <a:gd name="T24" fmla="*/ 4 w 1107"/>
                <a:gd name="T25" fmla="*/ 389 h 394"/>
                <a:gd name="T26" fmla="*/ 882 w 1107"/>
                <a:gd name="T27" fmla="*/ 389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7" h="394">
                  <a:moveTo>
                    <a:pt x="0" y="394"/>
                  </a:moveTo>
                  <a:lnTo>
                    <a:pt x="222" y="0"/>
                  </a:lnTo>
                  <a:lnTo>
                    <a:pt x="1107" y="0"/>
                  </a:lnTo>
                  <a:lnTo>
                    <a:pt x="884" y="394"/>
                  </a:lnTo>
                  <a:lnTo>
                    <a:pt x="0" y="394"/>
                  </a:lnTo>
                  <a:close/>
                  <a:moveTo>
                    <a:pt x="882" y="389"/>
                  </a:moveTo>
                  <a:lnTo>
                    <a:pt x="880" y="390"/>
                  </a:lnTo>
                  <a:lnTo>
                    <a:pt x="1100" y="2"/>
                  </a:lnTo>
                  <a:lnTo>
                    <a:pt x="1102" y="5"/>
                  </a:lnTo>
                  <a:lnTo>
                    <a:pt x="224" y="5"/>
                  </a:lnTo>
                  <a:lnTo>
                    <a:pt x="226" y="4"/>
                  </a:lnTo>
                  <a:lnTo>
                    <a:pt x="7" y="393"/>
                  </a:lnTo>
                  <a:lnTo>
                    <a:pt x="4" y="389"/>
                  </a:lnTo>
                  <a:lnTo>
                    <a:pt x="882" y="38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342" name="Rectangle 350"/>
            <p:cNvSpPr>
              <a:spLocks noChangeArrowheads="1"/>
            </p:cNvSpPr>
            <p:nvPr/>
          </p:nvSpPr>
          <p:spPr bwMode="auto">
            <a:xfrm>
              <a:off x="5421041" y="7890808"/>
              <a:ext cx="936623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Issue certificate,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3" name="Rectangle 351"/>
            <p:cNvSpPr>
              <a:spLocks noChangeArrowheads="1"/>
            </p:cNvSpPr>
            <p:nvPr/>
          </p:nvSpPr>
          <p:spPr bwMode="auto">
            <a:xfrm>
              <a:off x="5463904" y="8019396"/>
              <a:ext cx="841373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update website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4" name="Freeform 352"/>
            <p:cNvSpPr>
              <a:spLocks noEditPoints="1"/>
            </p:cNvSpPr>
            <p:nvPr/>
          </p:nvSpPr>
          <p:spPr bwMode="auto">
            <a:xfrm>
              <a:off x="4843193" y="7974946"/>
              <a:ext cx="300037" cy="73025"/>
            </a:xfrm>
            <a:custGeom>
              <a:avLst/>
              <a:gdLst>
                <a:gd name="T0" fmla="*/ 0 w 189"/>
                <a:gd name="T1" fmla="*/ 17 h 46"/>
                <a:gd name="T2" fmla="*/ 149 w 189"/>
                <a:gd name="T3" fmla="*/ 20 h 46"/>
                <a:gd name="T4" fmla="*/ 149 w 189"/>
                <a:gd name="T5" fmla="*/ 26 h 46"/>
                <a:gd name="T6" fmla="*/ 0 w 189"/>
                <a:gd name="T7" fmla="*/ 23 h 46"/>
                <a:gd name="T8" fmla="*/ 0 w 189"/>
                <a:gd name="T9" fmla="*/ 17 h 46"/>
                <a:gd name="T10" fmla="*/ 142 w 189"/>
                <a:gd name="T11" fmla="*/ 0 h 46"/>
                <a:gd name="T12" fmla="*/ 189 w 189"/>
                <a:gd name="T13" fmla="*/ 24 h 46"/>
                <a:gd name="T14" fmla="*/ 141 w 189"/>
                <a:gd name="T15" fmla="*/ 46 h 46"/>
                <a:gd name="T16" fmla="*/ 142 w 189"/>
                <a:gd name="T1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" h="46">
                  <a:moveTo>
                    <a:pt x="0" y="17"/>
                  </a:moveTo>
                  <a:lnTo>
                    <a:pt x="149" y="20"/>
                  </a:lnTo>
                  <a:lnTo>
                    <a:pt x="149" y="26"/>
                  </a:lnTo>
                  <a:lnTo>
                    <a:pt x="0" y="23"/>
                  </a:lnTo>
                  <a:lnTo>
                    <a:pt x="0" y="17"/>
                  </a:lnTo>
                  <a:close/>
                  <a:moveTo>
                    <a:pt x="142" y="0"/>
                  </a:moveTo>
                  <a:lnTo>
                    <a:pt x="189" y="24"/>
                  </a:lnTo>
                  <a:lnTo>
                    <a:pt x="141" y="46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73" name="Oval 181"/>
            <p:cNvSpPr>
              <a:spLocks noChangeArrowheads="1"/>
            </p:cNvSpPr>
            <p:nvPr/>
          </p:nvSpPr>
          <p:spPr bwMode="auto">
            <a:xfrm>
              <a:off x="2398448" y="253328"/>
              <a:ext cx="1641471" cy="57150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74" name="Freeform 182"/>
            <p:cNvSpPr>
              <a:spLocks noEditPoints="1"/>
            </p:cNvSpPr>
            <p:nvPr/>
          </p:nvSpPr>
          <p:spPr bwMode="auto">
            <a:xfrm>
              <a:off x="2395273" y="250153"/>
              <a:ext cx="1649409" cy="577851"/>
            </a:xfrm>
            <a:custGeom>
              <a:avLst/>
              <a:gdLst>
                <a:gd name="T0" fmla="*/ 51 w 8847"/>
                <a:gd name="T1" fmla="*/ 1349 h 3192"/>
                <a:gd name="T2" fmla="*/ 353 w 8847"/>
                <a:gd name="T3" fmla="*/ 967 h 3192"/>
                <a:gd name="T4" fmla="*/ 887 w 8847"/>
                <a:gd name="T5" fmla="*/ 635 h 3192"/>
                <a:gd name="T6" fmla="*/ 1617 w 8847"/>
                <a:gd name="T7" fmla="*/ 361 h 3192"/>
                <a:gd name="T8" fmla="*/ 2512 w 8847"/>
                <a:gd name="T9" fmla="*/ 156 h 3192"/>
                <a:gd name="T10" fmla="*/ 3535 w 8847"/>
                <a:gd name="T11" fmla="*/ 33 h 3192"/>
                <a:gd name="T12" fmla="*/ 4650 w 8847"/>
                <a:gd name="T13" fmla="*/ 2 h 3192"/>
                <a:gd name="T14" fmla="*/ 5734 w 8847"/>
                <a:gd name="T15" fmla="*/ 71 h 3192"/>
                <a:gd name="T16" fmla="*/ 6710 w 8847"/>
                <a:gd name="T17" fmla="*/ 228 h 3192"/>
                <a:gd name="T18" fmla="*/ 7543 w 8847"/>
                <a:gd name="T19" fmla="*/ 462 h 3192"/>
                <a:gd name="T20" fmla="*/ 8198 w 8847"/>
                <a:gd name="T21" fmla="*/ 761 h 3192"/>
                <a:gd name="T22" fmla="*/ 8643 w 8847"/>
                <a:gd name="T23" fmla="*/ 1112 h 3192"/>
                <a:gd name="T24" fmla="*/ 8841 w 8847"/>
                <a:gd name="T25" fmla="*/ 1510 h 3192"/>
                <a:gd name="T26" fmla="*/ 8824 w 8847"/>
                <a:gd name="T27" fmla="*/ 1762 h 3192"/>
                <a:gd name="T28" fmla="*/ 8574 w 8847"/>
                <a:gd name="T29" fmla="*/ 2153 h 3192"/>
                <a:gd name="T30" fmla="*/ 8084 w 8847"/>
                <a:gd name="T31" fmla="*/ 2496 h 3192"/>
                <a:gd name="T32" fmla="*/ 7390 w 8847"/>
                <a:gd name="T33" fmla="*/ 2783 h 3192"/>
                <a:gd name="T34" fmla="*/ 6526 w 8847"/>
                <a:gd name="T35" fmla="*/ 3002 h 3192"/>
                <a:gd name="T36" fmla="*/ 5525 w 8847"/>
                <a:gd name="T37" fmla="*/ 3143 h 3192"/>
                <a:gd name="T38" fmla="*/ 4424 w 8847"/>
                <a:gd name="T39" fmla="*/ 3192 h 3192"/>
                <a:gd name="T40" fmla="*/ 3322 w 8847"/>
                <a:gd name="T41" fmla="*/ 3143 h 3192"/>
                <a:gd name="T42" fmla="*/ 2322 w 8847"/>
                <a:gd name="T43" fmla="*/ 3003 h 3192"/>
                <a:gd name="T44" fmla="*/ 1458 w 8847"/>
                <a:gd name="T45" fmla="*/ 2783 h 3192"/>
                <a:gd name="T46" fmla="*/ 764 w 8847"/>
                <a:gd name="T47" fmla="*/ 2497 h 3192"/>
                <a:gd name="T48" fmla="*/ 274 w 8847"/>
                <a:gd name="T49" fmla="*/ 2155 h 3192"/>
                <a:gd name="T50" fmla="*/ 23 w 8847"/>
                <a:gd name="T51" fmla="*/ 1765 h 3192"/>
                <a:gd name="T52" fmla="*/ 52 w 8847"/>
                <a:gd name="T53" fmla="*/ 1672 h 3192"/>
                <a:gd name="T54" fmla="*/ 239 w 8847"/>
                <a:gd name="T55" fmla="*/ 2047 h 3192"/>
                <a:gd name="T56" fmla="*/ 672 w 8847"/>
                <a:gd name="T57" fmla="*/ 2391 h 3192"/>
                <a:gd name="T58" fmla="*/ 1320 w 8847"/>
                <a:gd name="T59" fmla="*/ 2685 h 3192"/>
                <a:gd name="T60" fmla="*/ 2147 w 8847"/>
                <a:gd name="T61" fmla="*/ 2917 h 3192"/>
                <a:gd name="T62" fmla="*/ 3117 w 8847"/>
                <a:gd name="T63" fmla="*/ 3074 h 3192"/>
                <a:gd name="T64" fmla="*/ 4197 w 8847"/>
                <a:gd name="T65" fmla="*/ 3142 h 3192"/>
                <a:gd name="T66" fmla="*/ 5308 w 8847"/>
                <a:gd name="T67" fmla="*/ 3113 h 3192"/>
                <a:gd name="T68" fmla="*/ 6327 w 8847"/>
                <a:gd name="T69" fmla="*/ 2990 h 3192"/>
                <a:gd name="T70" fmla="*/ 7215 w 8847"/>
                <a:gd name="T71" fmla="*/ 2787 h 3192"/>
                <a:gd name="T72" fmla="*/ 7939 w 8847"/>
                <a:gd name="T73" fmla="*/ 2516 h 3192"/>
                <a:gd name="T74" fmla="*/ 8462 w 8847"/>
                <a:gd name="T75" fmla="*/ 2191 h 3192"/>
                <a:gd name="T76" fmla="*/ 8750 w 8847"/>
                <a:gd name="T77" fmla="*/ 1828 h 3192"/>
                <a:gd name="T78" fmla="*/ 8800 w 8847"/>
                <a:gd name="T79" fmla="*/ 1598 h 3192"/>
                <a:gd name="T80" fmla="*/ 8666 w 8847"/>
                <a:gd name="T81" fmla="*/ 1218 h 3192"/>
                <a:gd name="T82" fmla="*/ 8280 w 8847"/>
                <a:gd name="T83" fmla="*/ 868 h 3192"/>
                <a:gd name="T84" fmla="*/ 7672 w 8847"/>
                <a:gd name="T85" fmla="*/ 562 h 3192"/>
                <a:gd name="T86" fmla="*/ 6879 w 8847"/>
                <a:gd name="T87" fmla="*/ 316 h 3192"/>
                <a:gd name="T88" fmla="*/ 5934 w 8847"/>
                <a:gd name="T89" fmla="*/ 144 h 3192"/>
                <a:gd name="T90" fmla="*/ 4873 w 8847"/>
                <a:gd name="T91" fmla="*/ 56 h 3192"/>
                <a:gd name="T92" fmla="*/ 3755 w 8847"/>
                <a:gd name="T93" fmla="*/ 66 h 3192"/>
                <a:gd name="T94" fmla="*/ 2715 w 8847"/>
                <a:gd name="T95" fmla="*/ 172 h 3192"/>
                <a:gd name="T96" fmla="*/ 1797 w 8847"/>
                <a:gd name="T97" fmla="*/ 360 h 3192"/>
                <a:gd name="T98" fmla="*/ 1038 w 8847"/>
                <a:gd name="T99" fmla="*/ 618 h 3192"/>
                <a:gd name="T100" fmla="*/ 472 w 8847"/>
                <a:gd name="T101" fmla="*/ 934 h 3192"/>
                <a:gd name="T102" fmla="*/ 134 w 8847"/>
                <a:gd name="T103" fmla="*/ 1290 h 3192"/>
                <a:gd name="T104" fmla="*/ 47 w 8847"/>
                <a:gd name="T105" fmla="*/ 1595 h 3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847" h="3192">
                  <a:moveTo>
                    <a:pt x="0" y="1598"/>
                  </a:moveTo>
                  <a:lnTo>
                    <a:pt x="5" y="1514"/>
                  </a:lnTo>
                  <a:cubicBezTo>
                    <a:pt x="5" y="1513"/>
                    <a:pt x="5" y="1512"/>
                    <a:pt x="5" y="1510"/>
                  </a:cubicBezTo>
                  <a:lnTo>
                    <a:pt x="22" y="1431"/>
                  </a:lnTo>
                  <a:lnTo>
                    <a:pt x="51" y="1349"/>
                  </a:lnTo>
                  <a:lnTo>
                    <a:pt x="92" y="1269"/>
                  </a:lnTo>
                  <a:lnTo>
                    <a:pt x="142" y="1190"/>
                  </a:lnTo>
                  <a:lnTo>
                    <a:pt x="203" y="1114"/>
                  </a:lnTo>
                  <a:lnTo>
                    <a:pt x="273" y="1039"/>
                  </a:lnTo>
                  <a:lnTo>
                    <a:pt x="353" y="967"/>
                  </a:lnTo>
                  <a:lnTo>
                    <a:pt x="443" y="896"/>
                  </a:lnTo>
                  <a:lnTo>
                    <a:pt x="541" y="828"/>
                  </a:lnTo>
                  <a:lnTo>
                    <a:pt x="648" y="761"/>
                  </a:lnTo>
                  <a:lnTo>
                    <a:pt x="763" y="697"/>
                  </a:lnTo>
                  <a:lnTo>
                    <a:pt x="887" y="635"/>
                  </a:lnTo>
                  <a:lnTo>
                    <a:pt x="1019" y="575"/>
                  </a:lnTo>
                  <a:lnTo>
                    <a:pt x="1157" y="517"/>
                  </a:lnTo>
                  <a:lnTo>
                    <a:pt x="1304" y="462"/>
                  </a:lnTo>
                  <a:lnTo>
                    <a:pt x="1457" y="410"/>
                  </a:lnTo>
                  <a:lnTo>
                    <a:pt x="1617" y="361"/>
                  </a:lnTo>
                  <a:lnTo>
                    <a:pt x="1785" y="314"/>
                  </a:lnTo>
                  <a:lnTo>
                    <a:pt x="1958" y="270"/>
                  </a:lnTo>
                  <a:lnTo>
                    <a:pt x="2137" y="229"/>
                  </a:lnTo>
                  <a:lnTo>
                    <a:pt x="2321" y="191"/>
                  </a:lnTo>
                  <a:lnTo>
                    <a:pt x="2512" y="156"/>
                  </a:lnTo>
                  <a:lnTo>
                    <a:pt x="2707" y="124"/>
                  </a:lnTo>
                  <a:lnTo>
                    <a:pt x="2907" y="96"/>
                  </a:lnTo>
                  <a:lnTo>
                    <a:pt x="3112" y="71"/>
                  </a:lnTo>
                  <a:lnTo>
                    <a:pt x="3322" y="50"/>
                  </a:lnTo>
                  <a:lnTo>
                    <a:pt x="3535" y="33"/>
                  </a:lnTo>
                  <a:lnTo>
                    <a:pt x="3752" y="19"/>
                  </a:lnTo>
                  <a:lnTo>
                    <a:pt x="3972" y="8"/>
                  </a:lnTo>
                  <a:lnTo>
                    <a:pt x="4196" y="2"/>
                  </a:lnTo>
                  <a:lnTo>
                    <a:pt x="4423" y="0"/>
                  </a:lnTo>
                  <a:lnTo>
                    <a:pt x="4650" y="2"/>
                  </a:lnTo>
                  <a:lnTo>
                    <a:pt x="4874" y="8"/>
                  </a:lnTo>
                  <a:lnTo>
                    <a:pt x="5095" y="18"/>
                  </a:lnTo>
                  <a:lnTo>
                    <a:pt x="5312" y="33"/>
                  </a:lnTo>
                  <a:lnTo>
                    <a:pt x="5525" y="50"/>
                  </a:lnTo>
                  <a:lnTo>
                    <a:pt x="5734" y="71"/>
                  </a:lnTo>
                  <a:lnTo>
                    <a:pt x="5939" y="96"/>
                  </a:lnTo>
                  <a:lnTo>
                    <a:pt x="6140" y="124"/>
                  </a:lnTo>
                  <a:lnTo>
                    <a:pt x="6335" y="156"/>
                  </a:lnTo>
                  <a:lnTo>
                    <a:pt x="6525" y="191"/>
                  </a:lnTo>
                  <a:lnTo>
                    <a:pt x="6710" y="228"/>
                  </a:lnTo>
                  <a:lnTo>
                    <a:pt x="6889" y="270"/>
                  </a:lnTo>
                  <a:lnTo>
                    <a:pt x="7062" y="314"/>
                  </a:lnTo>
                  <a:lnTo>
                    <a:pt x="7229" y="360"/>
                  </a:lnTo>
                  <a:lnTo>
                    <a:pt x="7389" y="410"/>
                  </a:lnTo>
                  <a:lnTo>
                    <a:pt x="7543" y="462"/>
                  </a:lnTo>
                  <a:lnTo>
                    <a:pt x="7689" y="517"/>
                  </a:lnTo>
                  <a:lnTo>
                    <a:pt x="7828" y="574"/>
                  </a:lnTo>
                  <a:lnTo>
                    <a:pt x="7959" y="634"/>
                  </a:lnTo>
                  <a:lnTo>
                    <a:pt x="8083" y="696"/>
                  </a:lnTo>
                  <a:lnTo>
                    <a:pt x="8198" y="761"/>
                  </a:lnTo>
                  <a:lnTo>
                    <a:pt x="8305" y="827"/>
                  </a:lnTo>
                  <a:lnTo>
                    <a:pt x="8403" y="895"/>
                  </a:lnTo>
                  <a:lnTo>
                    <a:pt x="8492" y="966"/>
                  </a:lnTo>
                  <a:lnTo>
                    <a:pt x="8573" y="1038"/>
                  </a:lnTo>
                  <a:lnTo>
                    <a:pt x="8643" y="1112"/>
                  </a:lnTo>
                  <a:lnTo>
                    <a:pt x="8704" y="1188"/>
                  </a:lnTo>
                  <a:lnTo>
                    <a:pt x="8754" y="1266"/>
                  </a:lnTo>
                  <a:lnTo>
                    <a:pt x="8794" y="1346"/>
                  </a:lnTo>
                  <a:lnTo>
                    <a:pt x="8823" y="1428"/>
                  </a:lnTo>
                  <a:lnTo>
                    <a:pt x="8841" y="1510"/>
                  </a:lnTo>
                  <a:lnTo>
                    <a:pt x="8847" y="1595"/>
                  </a:lnTo>
                  <a:cubicBezTo>
                    <a:pt x="8847" y="1596"/>
                    <a:pt x="8847" y="1597"/>
                    <a:pt x="8847" y="1598"/>
                  </a:cubicBezTo>
                  <a:lnTo>
                    <a:pt x="8842" y="1679"/>
                  </a:lnTo>
                  <a:cubicBezTo>
                    <a:pt x="8842" y="1680"/>
                    <a:pt x="8842" y="1681"/>
                    <a:pt x="8841" y="1682"/>
                  </a:cubicBezTo>
                  <a:lnTo>
                    <a:pt x="8824" y="1762"/>
                  </a:lnTo>
                  <a:lnTo>
                    <a:pt x="8796" y="1844"/>
                  </a:lnTo>
                  <a:lnTo>
                    <a:pt x="8755" y="1924"/>
                  </a:lnTo>
                  <a:lnTo>
                    <a:pt x="8705" y="2002"/>
                  </a:lnTo>
                  <a:lnTo>
                    <a:pt x="8644" y="2079"/>
                  </a:lnTo>
                  <a:lnTo>
                    <a:pt x="8574" y="2153"/>
                  </a:lnTo>
                  <a:lnTo>
                    <a:pt x="8494" y="2226"/>
                  </a:lnTo>
                  <a:lnTo>
                    <a:pt x="8404" y="2297"/>
                  </a:lnTo>
                  <a:lnTo>
                    <a:pt x="8306" y="2366"/>
                  </a:lnTo>
                  <a:lnTo>
                    <a:pt x="8199" y="2432"/>
                  </a:lnTo>
                  <a:lnTo>
                    <a:pt x="8084" y="2496"/>
                  </a:lnTo>
                  <a:lnTo>
                    <a:pt x="7960" y="2558"/>
                  </a:lnTo>
                  <a:lnTo>
                    <a:pt x="7829" y="2618"/>
                  </a:lnTo>
                  <a:lnTo>
                    <a:pt x="7690" y="2676"/>
                  </a:lnTo>
                  <a:lnTo>
                    <a:pt x="7543" y="2730"/>
                  </a:lnTo>
                  <a:lnTo>
                    <a:pt x="7390" y="2783"/>
                  </a:lnTo>
                  <a:lnTo>
                    <a:pt x="7230" y="2832"/>
                  </a:lnTo>
                  <a:lnTo>
                    <a:pt x="7062" y="2880"/>
                  </a:lnTo>
                  <a:lnTo>
                    <a:pt x="6889" y="2923"/>
                  </a:lnTo>
                  <a:lnTo>
                    <a:pt x="6710" y="2964"/>
                  </a:lnTo>
                  <a:lnTo>
                    <a:pt x="6526" y="3002"/>
                  </a:lnTo>
                  <a:lnTo>
                    <a:pt x="6335" y="3037"/>
                  </a:lnTo>
                  <a:lnTo>
                    <a:pt x="6140" y="3069"/>
                  </a:lnTo>
                  <a:lnTo>
                    <a:pt x="5940" y="3097"/>
                  </a:lnTo>
                  <a:lnTo>
                    <a:pt x="5735" y="3122"/>
                  </a:lnTo>
                  <a:lnTo>
                    <a:pt x="5525" y="3143"/>
                  </a:lnTo>
                  <a:lnTo>
                    <a:pt x="5312" y="3160"/>
                  </a:lnTo>
                  <a:lnTo>
                    <a:pt x="5095" y="3174"/>
                  </a:lnTo>
                  <a:lnTo>
                    <a:pt x="4875" y="3184"/>
                  </a:lnTo>
                  <a:lnTo>
                    <a:pt x="4651" y="3190"/>
                  </a:lnTo>
                  <a:lnTo>
                    <a:pt x="4424" y="3192"/>
                  </a:lnTo>
                  <a:lnTo>
                    <a:pt x="4197" y="3190"/>
                  </a:lnTo>
                  <a:lnTo>
                    <a:pt x="3973" y="3184"/>
                  </a:lnTo>
                  <a:lnTo>
                    <a:pt x="3752" y="3174"/>
                  </a:lnTo>
                  <a:lnTo>
                    <a:pt x="3535" y="3160"/>
                  </a:lnTo>
                  <a:lnTo>
                    <a:pt x="3322" y="3143"/>
                  </a:lnTo>
                  <a:lnTo>
                    <a:pt x="3113" y="3122"/>
                  </a:lnTo>
                  <a:lnTo>
                    <a:pt x="2908" y="3097"/>
                  </a:lnTo>
                  <a:lnTo>
                    <a:pt x="2708" y="3069"/>
                  </a:lnTo>
                  <a:lnTo>
                    <a:pt x="2512" y="3037"/>
                  </a:lnTo>
                  <a:lnTo>
                    <a:pt x="2322" y="3003"/>
                  </a:lnTo>
                  <a:lnTo>
                    <a:pt x="2137" y="2964"/>
                  </a:lnTo>
                  <a:lnTo>
                    <a:pt x="1958" y="2923"/>
                  </a:lnTo>
                  <a:lnTo>
                    <a:pt x="1785" y="2880"/>
                  </a:lnTo>
                  <a:lnTo>
                    <a:pt x="1618" y="2833"/>
                  </a:lnTo>
                  <a:lnTo>
                    <a:pt x="1458" y="2783"/>
                  </a:lnTo>
                  <a:lnTo>
                    <a:pt x="1304" y="2731"/>
                  </a:lnTo>
                  <a:lnTo>
                    <a:pt x="1158" y="2676"/>
                  </a:lnTo>
                  <a:lnTo>
                    <a:pt x="1019" y="2619"/>
                  </a:lnTo>
                  <a:lnTo>
                    <a:pt x="888" y="2559"/>
                  </a:lnTo>
                  <a:lnTo>
                    <a:pt x="764" y="2497"/>
                  </a:lnTo>
                  <a:lnTo>
                    <a:pt x="649" y="2432"/>
                  </a:lnTo>
                  <a:lnTo>
                    <a:pt x="542" y="2366"/>
                  </a:lnTo>
                  <a:lnTo>
                    <a:pt x="444" y="2298"/>
                  </a:lnTo>
                  <a:lnTo>
                    <a:pt x="355" y="2227"/>
                  </a:lnTo>
                  <a:lnTo>
                    <a:pt x="274" y="2155"/>
                  </a:lnTo>
                  <a:lnTo>
                    <a:pt x="204" y="2080"/>
                  </a:lnTo>
                  <a:lnTo>
                    <a:pt x="143" y="2004"/>
                  </a:lnTo>
                  <a:lnTo>
                    <a:pt x="93" y="1926"/>
                  </a:lnTo>
                  <a:lnTo>
                    <a:pt x="53" y="1847"/>
                  </a:lnTo>
                  <a:lnTo>
                    <a:pt x="23" y="1765"/>
                  </a:lnTo>
                  <a:lnTo>
                    <a:pt x="5" y="1682"/>
                  </a:lnTo>
                  <a:cubicBezTo>
                    <a:pt x="5" y="1681"/>
                    <a:pt x="5" y="1680"/>
                    <a:pt x="5" y="1679"/>
                  </a:cubicBezTo>
                  <a:lnTo>
                    <a:pt x="0" y="1598"/>
                  </a:lnTo>
                  <a:close/>
                  <a:moveTo>
                    <a:pt x="53" y="1676"/>
                  </a:moveTo>
                  <a:lnTo>
                    <a:pt x="52" y="1672"/>
                  </a:lnTo>
                  <a:lnTo>
                    <a:pt x="69" y="1749"/>
                  </a:lnTo>
                  <a:lnTo>
                    <a:pt x="95" y="1825"/>
                  </a:lnTo>
                  <a:lnTo>
                    <a:pt x="133" y="1900"/>
                  </a:lnTo>
                  <a:lnTo>
                    <a:pt x="181" y="1974"/>
                  </a:lnTo>
                  <a:lnTo>
                    <a:pt x="239" y="2047"/>
                  </a:lnTo>
                  <a:lnTo>
                    <a:pt x="307" y="2119"/>
                  </a:lnTo>
                  <a:lnTo>
                    <a:pt x="384" y="2190"/>
                  </a:lnTo>
                  <a:lnTo>
                    <a:pt x="471" y="2258"/>
                  </a:lnTo>
                  <a:lnTo>
                    <a:pt x="567" y="2326"/>
                  </a:lnTo>
                  <a:lnTo>
                    <a:pt x="672" y="2391"/>
                  </a:lnTo>
                  <a:lnTo>
                    <a:pt x="786" y="2454"/>
                  </a:lnTo>
                  <a:lnTo>
                    <a:pt x="907" y="2515"/>
                  </a:lnTo>
                  <a:lnTo>
                    <a:pt x="1038" y="2574"/>
                  </a:lnTo>
                  <a:lnTo>
                    <a:pt x="1175" y="2631"/>
                  </a:lnTo>
                  <a:lnTo>
                    <a:pt x="1320" y="2685"/>
                  </a:lnTo>
                  <a:lnTo>
                    <a:pt x="1472" y="2737"/>
                  </a:lnTo>
                  <a:lnTo>
                    <a:pt x="1631" y="2786"/>
                  </a:lnTo>
                  <a:lnTo>
                    <a:pt x="1797" y="2833"/>
                  </a:lnTo>
                  <a:lnTo>
                    <a:pt x="1969" y="2877"/>
                  </a:lnTo>
                  <a:lnTo>
                    <a:pt x="2147" y="2917"/>
                  </a:lnTo>
                  <a:lnTo>
                    <a:pt x="2330" y="2955"/>
                  </a:lnTo>
                  <a:lnTo>
                    <a:pt x="2520" y="2990"/>
                  </a:lnTo>
                  <a:lnTo>
                    <a:pt x="2714" y="3021"/>
                  </a:lnTo>
                  <a:lnTo>
                    <a:pt x="2913" y="3049"/>
                  </a:lnTo>
                  <a:lnTo>
                    <a:pt x="3117" y="3074"/>
                  </a:lnTo>
                  <a:lnTo>
                    <a:pt x="3326" y="3095"/>
                  </a:lnTo>
                  <a:lnTo>
                    <a:pt x="3539" y="3113"/>
                  </a:lnTo>
                  <a:lnTo>
                    <a:pt x="3755" y="3126"/>
                  </a:lnTo>
                  <a:lnTo>
                    <a:pt x="3974" y="3136"/>
                  </a:lnTo>
                  <a:lnTo>
                    <a:pt x="4197" y="3142"/>
                  </a:lnTo>
                  <a:lnTo>
                    <a:pt x="4423" y="3144"/>
                  </a:lnTo>
                  <a:lnTo>
                    <a:pt x="4649" y="3142"/>
                  </a:lnTo>
                  <a:lnTo>
                    <a:pt x="4872" y="3136"/>
                  </a:lnTo>
                  <a:lnTo>
                    <a:pt x="5092" y="3127"/>
                  </a:lnTo>
                  <a:lnTo>
                    <a:pt x="5308" y="3113"/>
                  </a:lnTo>
                  <a:lnTo>
                    <a:pt x="5521" y="3095"/>
                  </a:lnTo>
                  <a:lnTo>
                    <a:pt x="5729" y="3074"/>
                  </a:lnTo>
                  <a:lnTo>
                    <a:pt x="5933" y="3049"/>
                  </a:lnTo>
                  <a:lnTo>
                    <a:pt x="6133" y="3021"/>
                  </a:lnTo>
                  <a:lnTo>
                    <a:pt x="6327" y="2990"/>
                  </a:lnTo>
                  <a:lnTo>
                    <a:pt x="6516" y="2955"/>
                  </a:lnTo>
                  <a:lnTo>
                    <a:pt x="6700" y="2918"/>
                  </a:lnTo>
                  <a:lnTo>
                    <a:pt x="6878" y="2877"/>
                  </a:lnTo>
                  <a:lnTo>
                    <a:pt x="7049" y="2833"/>
                  </a:lnTo>
                  <a:lnTo>
                    <a:pt x="7215" y="2787"/>
                  </a:lnTo>
                  <a:lnTo>
                    <a:pt x="7374" y="2737"/>
                  </a:lnTo>
                  <a:lnTo>
                    <a:pt x="7527" y="2685"/>
                  </a:lnTo>
                  <a:lnTo>
                    <a:pt x="7671" y="2631"/>
                  </a:lnTo>
                  <a:lnTo>
                    <a:pt x="7809" y="2575"/>
                  </a:lnTo>
                  <a:lnTo>
                    <a:pt x="7939" y="2516"/>
                  </a:lnTo>
                  <a:lnTo>
                    <a:pt x="8060" y="2454"/>
                  </a:lnTo>
                  <a:lnTo>
                    <a:pt x="8174" y="2392"/>
                  </a:lnTo>
                  <a:lnTo>
                    <a:pt x="8279" y="2326"/>
                  </a:lnTo>
                  <a:lnTo>
                    <a:pt x="8375" y="2259"/>
                  </a:lnTo>
                  <a:lnTo>
                    <a:pt x="8462" y="2191"/>
                  </a:lnTo>
                  <a:lnTo>
                    <a:pt x="8539" y="2120"/>
                  </a:lnTo>
                  <a:lnTo>
                    <a:pt x="8607" y="2049"/>
                  </a:lnTo>
                  <a:lnTo>
                    <a:pt x="8665" y="1976"/>
                  </a:lnTo>
                  <a:lnTo>
                    <a:pt x="8713" y="1903"/>
                  </a:lnTo>
                  <a:lnTo>
                    <a:pt x="8750" y="1828"/>
                  </a:lnTo>
                  <a:lnTo>
                    <a:pt x="8777" y="1752"/>
                  </a:lnTo>
                  <a:lnTo>
                    <a:pt x="8794" y="1672"/>
                  </a:lnTo>
                  <a:lnTo>
                    <a:pt x="8794" y="1676"/>
                  </a:lnTo>
                  <a:lnTo>
                    <a:pt x="8800" y="1595"/>
                  </a:lnTo>
                  <a:lnTo>
                    <a:pt x="8800" y="1598"/>
                  </a:lnTo>
                  <a:lnTo>
                    <a:pt x="8794" y="1520"/>
                  </a:lnTo>
                  <a:lnTo>
                    <a:pt x="8778" y="1444"/>
                  </a:lnTo>
                  <a:lnTo>
                    <a:pt x="8751" y="1368"/>
                  </a:lnTo>
                  <a:lnTo>
                    <a:pt x="8714" y="1292"/>
                  </a:lnTo>
                  <a:lnTo>
                    <a:pt x="8666" y="1218"/>
                  </a:lnTo>
                  <a:lnTo>
                    <a:pt x="8608" y="1145"/>
                  </a:lnTo>
                  <a:lnTo>
                    <a:pt x="8540" y="1074"/>
                  </a:lnTo>
                  <a:lnTo>
                    <a:pt x="8463" y="1003"/>
                  </a:lnTo>
                  <a:lnTo>
                    <a:pt x="8376" y="935"/>
                  </a:lnTo>
                  <a:lnTo>
                    <a:pt x="8280" y="868"/>
                  </a:lnTo>
                  <a:lnTo>
                    <a:pt x="8175" y="802"/>
                  </a:lnTo>
                  <a:lnTo>
                    <a:pt x="8061" y="739"/>
                  </a:lnTo>
                  <a:lnTo>
                    <a:pt x="7940" y="678"/>
                  </a:lnTo>
                  <a:lnTo>
                    <a:pt x="7810" y="619"/>
                  </a:lnTo>
                  <a:lnTo>
                    <a:pt x="7672" y="562"/>
                  </a:lnTo>
                  <a:lnTo>
                    <a:pt x="7527" y="508"/>
                  </a:lnTo>
                  <a:lnTo>
                    <a:pt x="7375" y="456"/>
                  </a:lnTo>
                  <a:lnTo>
                    <a:pt x="7216" y="407"/>
                  </a:lnTo>
                  <a:lnTo>
                    <a:pt x="7051" y="360"/>
                  </a:lnTo>
                  <a:lnTo>
                    <a:pt x="6879" y="316"/>
                  </a:lnTo>
                  <a:lnTo>
                    <a:pt x="6701" y="275"/>
                  </a:lnTo>
                  <a:lnTo>
                    <a:pt x="6517" y="238"/>
                  </a:lnTo>
                  <a:lnTo>
                    <a:pt x="6328" y="203"/>
                  </a:lnTo>
                  <a:lnTo>
                    <a:pt x="6133" y="172"/>
                  </a:lnTo>
                  <a:lnTo>
                    <a:pt x="5934" y="144"/>
                  </a:lnTo>
                  <a:lnTo>
                    <a:pt x="5730" y="119"/>
                  </a:lnTo>
                  <a:lnTo>
                    <a:pt x="5521" y="98"/>
                  </a:lnTo>
                  <a:lnTo>
                    <a:pt x="5309" y="80"/>
                  </a:lnTo>
                  <a:lnTo>
                    <a:pt x="5092" y="66"/>
                  </a:lnTo>
                  <a:lnTo>
                    <a:pt x="4873" y="56"/>
                  </a:lnTo>
                  <a:lnTo>
                    <a:pt x="4650" y="50"/>
                  </a:lnTo>
                  <a:lnTo>
                    <a:pt x="4424" y="48"/>
                  </a:lnTo>
                  <a:lnTo>
                    <a:pt x="4198" y="50"/>
                  </a:lnTo>
                  <a:lnTo>
                    <a:pt x="3975" y="56"/>
                  </a:lnTo>
                  <a:lnTo>
                    <a:pt x="3755" y="66"/>
                  </a:lnTo>
                  <a:lnTo>
                    <a:pt x="3539" y="80"/>
                  </a:lnTo>
                  <a:lnTo>
                    <a:pt x="3326" y="98"/>
                  </a:lnTo>
                  <a:lnTo>
                    <a:pt x="3118" y="119"/>
                  </a:lnTo>
                  <a:lnTo>
                    <a:pt x="2914" y="144"/>
                  </a:lnTo>
                  <a:lnTo>
                    <a:pt x="2715" y="172"/>
                  </a:lnTo>
                  <a:lnTo>
                    <a:pt x="2520" y="203"/>
                  </a:lnTo>
                  <a:lnTo>
                    <a:pt x="2331" y="238"/>
                  </a:lnTo>
                  <a:lnTo>
                    <a:pt x="2147" y="275"/>
                  </a:lnTo>
                  <a:lnTo>
                    <a:pt x="1969" y="316"/>
                  </a:lnTo>
                  <a:lnTo>
                    <a:pt x="1797" y="360"/>
                  </a:lnTo>
                  <a:lnTo>
                    <a:pt x="1632" y="406"/>
                  </a:lnTo>
                  <a:lnTo>
                    <a:pt x="1473" y="456"/>
                  </a:lnTo>
                  <a:lnTo>
                    <a:pt x="1321" y="507"/>
                  </a:lnTo>
                  <a:lnTo>
                    <a:pt x="1176" y="562"/>
                  </a:lnTo>
                  <a:lnTo>
                    <a:pt x="1038" y="618"/>
                  </a:lnTo>
                  <a:lnTo>
                    <a:pt x="908" y="677"/>
                  </a:lnTo>
                  <a:lnTo>
                    <a:pt x="787" y="738"/>
                  </a:lnTo>
                  <a:lnTo>
                    <a:pt x="673" y="802"/>
                  </a:lnTo>
                  <a:lnTo>
                    <a:pt x="568" y="867"/>
                  </a:lnTo>
                  <a:lnTo>
                    <a:pt x="472" y="934"/>
                  </a:lnTo>
                  <a:lnTo>
                    <a:pt x="386" y="1002"/>
                  </a:lnTo>
                  <a:lnTo>
                    <a:pt x="308" y="1072"/>
                  </a:lnTo>
                  <a:lnTo>
                    <a:pt x="240" y="1144"/>
                  </a:lnTo>
                  <a:lnTo>
                    <a:pt x="182" y="1216"/>
                  </a:lnTo>
                  <a:lnTo>
                    <a:pt x="134" y="1290"/>
                  </a:lnTo>
                  <a:lnTo>
                    <a:pt x="97" y="1365"/>
                  </a:lnTo>
                  <a:lnTo>
                    <a:pt x="69" y="1441"/>
                  </a:lnTo>
                  <a:lnTo>
                    <a:pt x="52" y="1520"/>
                  </a:lnTo>
                  <a:lnTo>
                    <a:pt x="53" y="1517"/>
                  </a:lnTo>
                  <a:lnTo>
                    <a:pt x="47" y="1595"/>
                  </a:lnTo>
                  <a:lnTo>
                    <a:pt x="53" y="167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75" name="Rectangle 183"/>
            <p:cNvSpPr>
              <a:spLocks noChangeArrowheads="1"/>
            </p:cNvSpPr>
            <p:nvPr/>
          </p:nvSpPr>
          <p:spPr bwMode="auto">
            <a:xfrm>
              <a:off x="2836597" y="416841"/>
              <a:ext cx="850898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Receive inquiry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6" name="Rectangle 184"/>
            <p:cNvSpPr>
              <a:spLocks noChangeArrowheads="1"/>
            </p:cNvSpPr>
            <p:nvPr/>
          </p:nvSpPr>
          <p:spPr bwMode="auto">
            <a:xfrm>
              <a:off x="2738172" y="545429"/>
              <a:ext cx="1057273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from TCP applicant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7" name="Rectangle 185"/>
            <p:cNvSpPr>
              <a:spLocks noChangeArrowheads="1"/>
            </p:cNvSpPr>
            <p:nvPr/>
          </p:nvSpPr>
          <p:spPr bwMode="auto">
            <a:xfrm>
              <a:off x="1711062" y="1062955"/>
              <a:ext cx="3006719" cy="2936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78" name="Freeform 186"/>
            <p:cNvSpPr>
              <a:spLocks noEditPoints="1"/>
            </p:cNvSpPr>
            <p:nvPr/>
          </p:nvSpPr>
          <p:spPr bwMode="auto">
            <a:xfrm>
              <a:off x="1706299" y="1059780"/>
              <a:ext cx="3014656" cy="301626"/>
            </a:xfrm>
            <a:custGeom>
              <a:avLst/>
              <a:gdLst>
                <a:gd name="T0" fmla="*/ 0 w 1899"/>
                <a:gd name="T1" fmla="*/ 0 h 190"/>
                <a:gd name="T2" fmla="*/ 1899 w 1899"/>
                <a:gd name="T3" fmla="*/ 0 h 190"/>
                <a:gd name="T4" fmla="*/ 1899 w 1899"/>
                <a:gd name="T5" fmla="*/ 190 h 190"/>
                <a:gd name="T6" fmla="*/ 0 w 1899"/>
                <a:gd name="T7" fmla="*/ 190 h 190"/>
                <a:gd name="T8" fmla="*/ 0 w 1899"/>
                <a:gd name="T9" fmla="*/ 0 h 190"/>
                <a:gd name="T10" fmla="*/ 6 w 1899"/>
                <a:gd name="T11" fmla="*/ 187 h 190"/>
                <a:gd name="T12" fmla="*/ 3 w 1899"/>
                <a:gd name="T13" fmla="*/ 184 h 190"/>
                <a:gd name="T14" fmla="*/ 1897 w 1899"/>
                <a:gd name="T15" fmla="*/ 184 h 190"/>
                <a:gd name="T16" fmla="*/ 1894 w 1899"/>
                <a:gd name="T17" fmla="*/ 187 h 190"/>
                <a:gd name="T18" fmla="*/ 1894 w 1899"/>
                <a:gd name="T19" fmla="*/ 2 h 190"/>
                <a:gd name="T20" fmla="*/ 1897 w 1899"/>
                <a:gd name="T21" fmla="*/ 5 h 190"/>
                <a:gd name="T22" fmla="*/ 3 w 1899"/>
                <a:gd name="T23" fmla="*/ 5 h 190"/>
                <a:gd name="T24" fmla="*/ 6 w 1899"/>
                <a:gd name="T25" fmla="*/ 2 h 190"/>
                <a:gd name="T26" fmla="*/ 6 w 1899"/>
                <a:gd name="T27" fmla="*/ 18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99" h="190">
                  <a:moveTo>
                    <a:pt x="0" y="0"/>
                  </a:moveTo>
                  <a:lnTo>
                    <a:pt x="1899" y="0"/>
                  </a:lnTo>
                  <a:lnTo>
                    <a:pt x="1899" y="190"/>
                  </a:lnTo>
                  <a:lnTo>
                    <a:pt x="0" y="190"/>
                  </a:lnTo>
                  <a:lnTo>
                    <a:pt x="0" y="0"/>
                  </a:lnTo>
                  <a:close/>
                  <a:moveTo>
                    <a:pt x="6" y="187"/>
                  </a:moveTo>
                  <a:lnTo>
                    <a:pt x="3" y="184"/>
                  </a:lnTo>
                  <a:lnTo>
                    <a:pt x="1897" y="184"/>
                  </a:lnTo>
                  <a:lnTo>
                    <a:pt x="1894" y="187"/>
                  </a:lnTo>
                  <a:lnTo>
                    <a:pt x="1894" y="2"/>
                  </a:lnTo>
                  <a:lnTo>
                    <a:pt x="1897" y="5"/>
                  </a:lnTo>
                  <a:lnTo>
                    <a:pt x="3" y="5"/>
                  </a:lnTo>
                  <a:lnTo>
                    <a:pt x="6" y="2"/>
                  </a:lnTo>
                  <a:lnTo>
                    <a:pt x="6" y="18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79" name="Rectangle 187"/>
            <p:cNvSpPr>
              <a:spLocks noChangeArrowheads="1"/>
            </p:cNvSpPr>
            <p:nvPr/>
          </p:nvSpPr>
          <p:spPr bwMode="auto">
            <a:xfrm>
              <a:off x="2328598" y="1153443"/>
              <a:ext cx="1911346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Send information &amp; application form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0" name="Freeform 188"/>
            <p:cNvSpPr>
              <a:spLocks/>
            </p:cNvSpPr>
            <p:nvPr/>
          </p:nvSpPr>
          <p:spPr bwMode="auto">
            <a:xfrm>
              <a:off x="2449248" y="1564606"/>
              <a:ext cx="1557334" cy="581026"/>
            </a:xfrm>
            <a:custGeom>
              <a:avLst/>
              <a:gdLst>
                <a:gd name="T0" fmla="*/ 0 w 981"/>
                <a:gd name="T1" fmla="*/ 183 h 366"/>
                <a:gd name="T2" fmla="*/ 491 w 981"/>
                <a:gd name="T3" fmla="*/ 0 h 366"/>
                <a:gd name="T4" fmla="*/ 981 w 981"/>
                <a:gd name="T5" fmla="*/ 183 h 366"/>
                <a:gd name="T6" fmla="*/ 491 w 981"/>
                <a:gd name="T7" fmla="*/ 366 h 366"/>
                <a:gd name="T8" fmla="*/ 0 w 981"/>
                <a:gd name="T9" fmla="*/ 183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1" h="366">
                  <a:moveTo>
                    <a:pt x="0" y="183"/>
                  </a:moveTo>
                  <a:lnTo>
                    <a:pt x="491" y="0"/>
                  </a:lnTo>
                  <a:lnTo>
                    <a:pt x="981" y="183"/>
                  </a:lnTo>
                  <a:lnTo>
                    <a:pt x="491" y="366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81" name="Freeform 189"/>
            <p:cNvSpPr>
              <a:spLocks noEditPoints="1"/>
            </p:cNvSpPr>
            <p:nvPr/>
          </p:nvSpPr>
          <p:spPr bwMode="auto">
            <a:xfrm>
              <a:off x="2436548" y="1559844"/>
              <a:ext cx="1582734" cy="590551"/>
            </a:xfrm>
            <a:custGeom>
              <a:avLst/>
              <a:gdLst>
                <a:gd name="T0" fmla="*/ 0 w 997"/>
                <a:gd name="T1" fmla="*/ 186 h 372"/>
                <a:gd name="T2" fmla="*/ 499 w 997"/>
                <a:gd name="T3" fmla="*/ 0 h 372"/>
                <a:gd name="T4" fmla="*/ 997 w 997"/>
                <a:gd name="T5" fmla="*/ 186 h 372"/>
                <a:gd name="T6" fmla="*/ 499 w 997"/>
                <a:gd name="T7" fmla="*/ 372 h 372"/>
                <a:gd name="T8" fmla="*/ 0 w 997"/>
                <a:gd name="T9" fmla="*/ 186 h 372"/>
                <a:gd name="T10" fmla="*/ 500 w 997"/>
                <a:gd name="T11" fmla="*/ 366 h 372"/>
                <a:gd name="T12" fmla="*/ 498 w 997"/>
                <a:gd name="T13" fmla="*/ 366 h 372"/>
                <a:gd name="T14" fmla="*/ 988 w 997"/>
                <a:gd name="T15" fmla="*/ 183 h 372"/>
                <a:gd name="T16" fmla="*/ 988 w 997"/>
                <a:gd name="T17" fmla="*/ 188 h 372"/>
                <a:gd name="T18" fmla="*/ 498 w 997"/>
                <a:gd name="T19" fmla="*/ 6 h 372"/>
                <a:gd name="T20" fmla="*/ 500 w 997"/>
                <a:gd name="T21" fmla="*/ 6 h 372"/>
                <a:gd name="T22" fmla="*/ 9 w 997"/>
                <a:gd name="T23" fmla="*/ 188 h 372"/>
                <a:gd name="T24" fmla="*/ 9 w 997"/>
                <a:gd name="T25" fmla="*/ 183 h 372"/>
                <a:gd name="T26" fmla="*/ 500 w 997"/>
                <a:gd name="T27" fmla="*/ 366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97" h="372">
                  <a:moveTo>
                    <a:pt x="0" y="186"/>
                  </a:moveTo>
                  <a:lnTo>
                    <a:pt x="499" y="0"/>
                  </a:lnTo>
                  <a:lnTo>
                    <a:pt x="997" y="186"/>
                  </a:lnTo>
                  <a:lnTo>
                    <a:pt x="499" y="372"/>
                  </a:lnTo>
                  <a:lnTo>
                    <a:pt x="0" y="186"/>
                  </a:lnTo>
                  <a:close/>
                  <a:moveTo>
                    <a:pt x="500" y="366"/>
                  </a:moveTo>
                  <a:lnTo>
                    <a:pt x="498" y="366"/>
                  </a:lnTo>
                  <a:lnTo>
                    <a:pt x="988" y="183"/>
                  </a:lnTo>
                  <a:lnTo>
                    <a:pt x="988" y="188"/>
                  </a:lnTo>
                  <a:lnTo>
                    <a:pt x="498" y="6"/>
                  </a:lnTo>
                  <a:lnTo>
                    <a:pt x="500" y="6"/>
                  </a:lnTo>
                  <a:lnTo>
                    <a:pt x="9" y="188"/>
                  </a:lnTo>
                  <a:lnTo>
                    <a:pt x="9" y="183"/>
                  </a:lnTo>
                  <a:lnTo>
                    <a:pt x="500" y="36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82" name="Rectangle 190"/>
            <p:cNvSpPr>
              <a:spLocks noChangeArrowheads="1"/>
            </p:cNvSpPr>
            <p:nvPr/>
          </p:nvSpPr>
          <p:spPr bwMode="auto">
            <a:xfrm>
              <a:off x="2769922" y="1731294"/>
              <a:ext cx="0" cy="276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4" name="Freeform 192"/>
            <p:cNvSpPr>
              <a:spLocks noEditPoints="1"/>
            </p:cNvSpPr>
            <p:nvPr/>
          </p:nvSpPr>
          <p:spPr bwMode="auto">
            <a:xfrm>
              <a:off x="3179496" y="824829"/>
              <a:ext cx="74612" cy="238126"/>
            </a:xfrm>
            <a:custGeom>
              <a:avLst/>
              <a:gdLst>
                <a:gd name="T0" fmla="*/ 22 w 47"/>
                <a:gd name="T1" fmla="*/ 0 h 150"/>
                <a:gd name="T2" fmla="*/ 20 w 47"/>
                <a:gd name="T3" fmla="*/ 112 h 150"/>
                <a:gd name="T4" fmla="*/ 26 w 47"/>
                <a:gd name="T5" fmla="*/ 112 h 150"/>
                <a:gd name="T6" fmla="*/ 28 w 47"/>
                <a:gd name="T7" fmla="*/ 0 h 150"/>
                <a:gd name="T8" fmla="*/ 22 w 47"/>
                <a:gd name="T9" fmla="*/ 0 h 150"/>
                <a:gd name="T10" fmla="*/ 0 w 47"/>
                <a:gd name="T11" fmla="*/ 104 h 150"/>
                <a:gd name="T12" fmla="*/ 22 w 47"/>
                <a:gd name="T13" fmla="*/ 150 h 150"/>
                <a:gd name="T14" fmla="*/ 47 w 47"/>
                <a:gd name="T15" fmla="*/ 105 h 150"/>
                <a:gd name="T16" fmla="*/ 0 w 47"/>
                <a:gd name="T17" fmla="*/ 104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50">
                  <a:moveTo>
                    <a:pt x="22" y="0"/>
                  </a:moveTo>
                  <a:lnTo>
                    <a:pt x="20" y="112"/>
                  </a:lnTo>
                  <a:lnTo>
                    <a:pt x="26" y="112"/>
                  </a:lnTo>
                  <a:lnTo>
                    <a:pt x="28" y="0"/>
                  </a:lnTo>
                  <a:lnTo>
                    <a:pt x="22" y="0"/>
                  </a:lnTo>
                  <a:close/>
                  <a:moveTo>
                    <a:pt x="0" y="104"/>
                  </a:moveTo>
                  <a:lnTo>
                    <a:pt x="22" y="150"/>
                  </a:lnTo>
                  <a:lnTo>
                    <a:pt x="47" y="105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85" name="Freeform 193"/>
            <p:cNvSpPr>
              <a:spLocks noEditPoints="1"/>
            </p:cNvSpPr>
            <p:nvPr/>
          </p:nvSpPr>
          <p:spPr bwMode="auto">
            <a:xfrm>
              <a:off x="3187434" y="1356643"/>
              <a:ext cx="74612" cy="207963"/>
            </a:xfrm>
            <a:custGeom>
              <a:avLst/>
              <a:gdLst>
                <a:gd name="T0" fmla="*/ 20 w 47"/>
                <a:gd name="T1" fmla="*/ 0 h 131"/>
                <a:gd name="T2" fmla="*/ 27 w 47"/>
                <a:gd name="T3" fmla="*/ 93 h 131"/>
                <a:gd name="T4" fmla="*/ 21 w 47"/>
                <a:gd name="T5" fmla="*/ 93 h 131"/>
                <a:gd name="T6" fmla="*/ 15 w 47"/>
                <a:gd name="T7" fmla="*/ 0 h 131"/>
                <a:gd name="T8" fmla="*/ 20 w 47"/>
                <a:gd name="T9" fmla="*/ 0 h 131"/>
                <a:gd name="T10" fmla="*/ 47 w 47"/>
                <a:gd name="T11" fmla="*/ 84 h 131"/>
                <a:gd name="T12" fmla="*/ 26 w 47"/>
                <a:gd name="T13" fmla="*/ 131 h 131"/>
                <a:gd name="T14" fmla="*/ 0 w 47"/>
                <a:gd name="T15" fmla="*/ 87 h 131"/>
                <a:gd name="T16" fmla="*/ 47 w 47"/>
                <a:gd name="T17" fmla="*/ 84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31">
                  <a:moveTo>
                    <a:pt x="20" y="0"/>
                  </a:moveTo>
                  <a:lnTo>
                    <a:pt x="27" y="93"/>
                  </a:lnTo>
                  <a:lnTo>
                    <a:pt x="21" y="93"/>
                  </a:lnTo>
                  <a:lnTo>
                    <a:pt x="15" y="0"/>
                  </a:lnTo>
                  <a:lnTo>
                    <a:pt x="20" y="0"/>
                  </a:lnTo>
                  <a:close/>
                  <a:moveTo>
                    <a:pt x="47" y="84"/>
                  </a:moveTo>
                  <a:lnTo>
                    <a:pt x="26" y="131"/>
                  </a:lnTo>
                  <a:lnTo>
                    <a:pt x="0" y="87"/>
                  </a:lnTo>
                  <a:lnTo>
                    <a:pt x="47" y="8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86" name="Rectangle 194"/>
            <p:cNvSpPr>
              <a:spLocks noChangeArrowheads="1"/>
            </p:cNvSpPr>
            <p:nvPr/>
          </p:nvSpPr>
          <p:spPr bwMode="auto">
            <a:xfrm>
              <a:off x="1728524" y="2496471"/>
              <a:ext cx="3003544" cy="3635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87" name="Freeform 195"/>
            <p:cNvSpPr>
              <a:spLocks noEditPoints="1"/>
            </p:cNvSpPr>
            <p:nvPr/>
          </p:nvSpPr>
          <p:spPr bwMode="auto">
            <a:xfrm>
              <a:off x="1725349" y="2491708"/>
              <a:ext cx="3011481" cy="371476"/>
            </a:xfrm>
            <a:custGeom>
              <a:avLst/>
              <a:gdLst>
                <a:gd name="T0" fmla="*/ 0 w 1897"/>
                <a:gd name="T1" fmla="*/ 0 h 234"/>
                <a:gd name="T2" fmla="*/ 1897 w 1897"/>
                <a:gd name="T3" fmla="*/ 0 h 234"/>
                <a:gd name="T4" fmla="*/ 1897 w 1897"/>
                <a:gd name="T5" fmla="*/ 234 h 234"/>
                <a:gd name="T6" fmla="*/ 0 w 1897"/>
                <a:gd name="T7" fmla="*/ 234 h 234"/>
                <a:gd name="T8" fmla="*/ 0 w 1897"/>
                <a:gd name="T9" fmla="*/ 0 h 234"/>
                <a:gd name="T10" fmla="*/ 5 w 1897"/>
                <a:gd name="T11" fmla="*/ 232 h 234"/>
                <a:gd name="T12" fmla="*/ 2 w 1897"/>
                <a:gd name="T13" fmla="*/ 229 h 234"/>
                <a:gd name="T14" fmla="*/ 1894 w 1897"/>
                <a:gd name="T15" fmla="*/ 229 h 234"/>
                <a:gd name="T16" fmla="*/ 1891 w 1897"/>
                <a:gd name="T17" fmla="*/ 232 h 234"/>
                <a:gd name="T18" fmla="*/ 1891 w 1897"/>
                <a:gd name="T19" fmla="*/ 3 h 234"/>
                <a:gd name="T20" fmla="*/ 1894 w 1897"/>
                <a:gd name="T21" fmla="*/ 6 h 234"/>
                <a:gd name="T22" fmla="*/ 2 w 1897"/>
                <a:gd name="T23" fmla="*/ 6 h 234"/>
                <a:gd name="T24" fmla="*/ 5 w 1897"/>
                <a:gd name="T25" fmla="*/ 3 h 234"/>
                <a:gd name="T26" fmla="*/ 5 w 1897"/>
                <a:gd name="T27" fmla="*/ 23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97" h="234">
                  <a:moveTo>
                    <a:pt x="0" y="0"/>
                  </a:moveTo>
                  <a:lnTo>
                    <a:pt x="1897" y="0"/>
                  </a:lnTo>
                  <a:lnTo>
                    <a:pt x="1897" y="234"/>
                  </a:lnTo>
                  <a:lnTo>
                    <a:pt x="0" y="234"/>
                  </a:lnTo>
                  <a:lnTo>
                    <a:pt x="0" y="0"/>
                  </a:lnTo>
                  <a:close/>
                  <a:moveTo>
                    <a:pt x="5" y="232"/>
                  </a:moveTo>
                  <a:lnTo>
                    <a:pt x="2" y="229"/>
                  </a:lnTo>
                  <a:lnTo>
                    <a:pt x="1894" y="229"/>
                  </a:lnTo>
                  <a:lnTo>
                    <a:pt x="1891" y="232"/>
                  </a:lnTo>
                  <a:lnTo>
                    <a:pt x="1891" y="3"/>
                  </a:lnTo>
                  <a:lnTo>
                    <a:pt x="1894" y="6"/>
                  </a:lnTo>
                  <a:lnTo>
                    <a:pt x="2" y="6"/>
                  </a:lnTo>
                  <a:lnTo>
                    <a:pt x="5" y="3"/>
                  </a:lnTo>
                  <a:lnTo>
                    <a:pt x="5" y="23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88" name="Rectangle 196"/>
            <p:cNvSpPr>
              <a:spLocks noChangeArrowheads="1"/>
            </p:cNvSpPr>
            <p:nvPr/>
          </p:nvSpPr>
          <p:spPr bwMode="auto">
            <a:xfrm>
              <a:off x="2068249" y="2621884"/>
              <a:ext cx="2495545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Allocate evaluator/s and send assignment form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9" name="Rectangle 197"/>
            <p:cNvSpPr>
              <a:spLocks noChangeArrowheads="1"/>
            </p:cNvSpPr>
            <p:nvPr/>
          </p:nvSpPr>
          <p:spPr bwMode="auto">
            <a:xfrm>
              <a:off x="1736462" y="3690274"/>
              <a:ext cx="3006719" cy="341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90" name="Freeform 198"/>
            <p:cNvSpPr>
              <a:spLocks noEditPoints="1"/>
            </p:cNvSpPr>
            <p:nvPr/>
          </p:nvSpPr>
          <p:spPr bwMode="auto">
            <a:xfrm>
              <a:off x="1731699" y="3685511"/>
              <a:ext cx="3014656" cy="350838"/>
            </a:xfrm>
            <a:custGeom>
              <a:avLst/>
              <a:gdLst>
                <a:gd name="T0" fmla="*/ 0 w 1899"/>
                <a:gd name="T1" fmla="*/ 0 h 221"/>
                <a:gd name="T2" fmla="*/ 1899 w 1899"/>
                <a:gd name="T3" fmla="*/ 0 h 221"/>
                <a:gd name="T4" fmla="*/ 1899 w 1899"/>
                <a:gd name="T5" fmla="*/ 221 h 221"/>
                <a:gd name="T6" fmla="*/ 0 w 1899"/>
                <a:gd name="T7" fmla="*/ 221 h 221"/>
                <a:gd name="T8" fmla="*/ 0 w 1899"/>
                <a:gd name="T9" fmla="*/ 0 h 221"/>
                <a:gd name="T10" fmla="*/ 6 w 1899"/>
                <a:gd name="T11" fmla="*/ 218 h 221"/>
                <a:gd name="T12" fmla="*/ 3 w 1899"/>
                <a:gd name="T13" fmla="*/ 216 h 221"/>
                <a:gd name="T14" fmla="*/ 1897 w 1899"/>
                <a:gd name="T15" fmla="*/ 216 h 221"/>
                <a:gd name="T16" fmla="*/ 1894 w 1899"/>
                <a:gd name="T17" fmla="*/ 218 h 221"/>
                <a:gd name="T18" fmla="*/ 1894 w 1899"/>
                <a:gd name="T19" fmla="*/ 3 h 221"/>
                <a:gd name="T20" fmla="*/ 1897 w 1899"/>
                <a:gd name="T21" fmla="*/ 5 h 221"/>
                <a:gd name="T22" fmla="*/ 3 w 1899"/>
                <a:gd name="T23" fmla="*/ 5 h 221"/>
                <a:gd name="T24" fmla="*/ 6 w 1899"/>
                <a:gd name="T25" fmla="*/ 3 h 221"/>
                <a:gd name="T26" fmla="*/ 6 w 1899"/>
                <a:gd name="T27" fmla="*/ 218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99" h="221">
                  <a:moveTo>
                    <a:pt x="0" y="0"/>
                  </a:moveTo>
                  <a:lnTo>
                    <a:pt x="1899" y="0"/>
                  </a:lnTo>
                  <a:lnTo>
                    <a:pt x="1899" y="221"/>
                  </a:lnTo>
                  <a:lnTo>
                    <a:pt x="0" y="221"/>
                  </a:lnTo>
                  <a:lnTo>
                    <a:pt x="0" y="0"/>
                  </a:lnTo>
                  <a:close/>
                  <a:moveTo>
                    <a:pt x="6" y="218"/>
                  </a:moveTo>
                  <a:lnTo>
                    <a:pt x="3" y="216"/>
                  </a:lnTo>
                  <a:lnTo>
                    <a:pt x="1897" y="216"/>
                  </a:lnTo>
                  <a:lnTo>
                    <a:pt x="1894" y="218"/>
                  </a:lnTo>
                  <a:lnTo>
                    <a:pt x="1894" y="3"/>
                  </a:lnTo>
                  <a:lnTo>
                    <a:pt x="1897" y="5"/>
                  </a:lnTo>
                  <a:lnTo>
                    <a:pt x="3" y="5"/>
                  </a:lnTo>
                  <a:lnTo>
                    <a:pt x="6" y="3"/>
                  </a:lnTo>
                  <a:lnTo>
                    <a:pt x="6" y="21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191" name="Rectangle 199"/>
            <p:cNvSpPr>
              <a:spLocks noChangeArrowheads="1"/>
            </p:cNvSpPr>
            <p:nvPr/>
          </p:nvSpPr>
          <p:spPr bwMode="auto">
            <a:xfrm>
              <a:off x="1733287" y="3737899"/>
              <a:ext cx="3009894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Assigned evaluator/s carry out evaluation (on </a:t>
              </a:r>
              <a:r>
                <a:rPr lang="en-US" sz="9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/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off –site) </a:t>
              </a:r>
              <a:r>
                <a:rPr lang="en-ZA" sz="9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QMS </a:t>
              </a:r>
              <a:r>
                <a:rPr lang="en-ZA" sz="9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and course material &amp; schedules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2" name="Rectangle 200"/>
            <p:cNvSpPr>
              <a:spLocks noChangeArrowheads="1"/>
            </p:cNvSpPr>
            <p:nvPr/>
          </p:nvSpPr>
          <p:spPr bwMode="auto">
            <a:xfrm>
              <a:off x="4376469" y="3737899"/>
              <a:ext cx="93662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7" name="Freeform 225"/>
            <p:cNvSpPr>
              <a:spLocks noEditPoints="1"/>
            </p:cNvSpPr>
            <p:nvPr/>
          </p:nvSpPr>
          <p:spPr bwMode="auto">
            <a:xfrm>
              <a:off x="3192196" y="2145632"/>
              <a:ext cx="74612" cy="352426"/>
            </a:xfrm>
            <a:custGeom>
              <a:avLst/>
              <a:gdLst>
                <a:gd name="T0" fmla="*/ 26 w 47"/>
                <a:gd name="T1" fmla="*/ 0 h 222"/>
                <a:gd name="T2" fmla="*/ 26 w 47"/>
                <a:gd name="T3" fmla="*/ 184 h 222"/>
                <a:gd name="T4" fmla="*/ 21 w 47"/>
                <a:gd name="T5" fmla="*/ 184 h 222"/>
                <a:gd name="T6" fmla="*/ 20 w 47"/>
                <a:gd name="T7" fmla="*/ 0 h 222"/>
                <a:gd name="T8" fmla="*/ 26 w 47"/>
                <a:gd name="T9" fmla="*/ 0 h 222"/>
                <a:gd name="T10" fmla="*/ 47 w 47"/>
                <a:gd name="T11" fmla="*/ 176 h 222"/>
                <a:gd name="T12" fmla="*/ 24 w 47"/>
                <a:gd name="T13" fmla="*/ 222 h 222"/>
                <a:gd name="T14" fmla="*/ 0 w 47"/>
                <a:gd name="T15" fmla="*/ 176 h 222"/>
                <a:gd name="T16" fmla="*/ 47 w 47"/>
                <a:gd name="T17" fmla="*/ 176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222">
                  <a:moveTo>
                    <a:pt x="26" y="0"/>
                  </a:moveTo>
                  <a:lnTo>
                    <a:pt x="26" y="184"/>
                  </a:lnTo>
                  <a:lnTo>
                    <a:pt x="21" y="184"/>
                  </a:lnTo>
                  <a:lnTo>
                    <a:pt x="20" y="0"/>
                  </a:lnTo>
                  <a:lnTo>
                    <a:pt x="26" y="0"/>
                  </a:lnTo>
                  <a:close/>
                  <a:moveTo>
                    <a:pt x="47" y="176"/>
                  </a:moveTo>
                  <a:lnTo>
                    <a:pt x="24" y="222"/>
                  </a:lnTo>
                  <a:lnTo>
                    <a:pt x="0" y="176"/>
                  </a:lnTo>
                  <a:lnTo>
                    <a:pt x="47" y="17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18" name="Freeform 226"/>
            <p:cNvSpPr>
              <a:spLocks noEditPoints="1"/>
            </p:cNvSpPr>
            <p:nvPr/>
          </p:nvSpPr>
          <p:spPr bwMode="auto">
            <a:xfrm>
              <a:off x="3200134" y="2860009"/>
              <a:ext cx="74612" cy="280988"/>
            </a:xfrm>
            <a:custGeom>
              <a:avLst/>
              <a:gdLst>
                <a:gd name="T0" fmla="*/ 22 w 47"/>
                <a:gd name="T1" fmla="*/ 0 h 177"/>
                <a:gd name="T2" fmla="*/ 27 w 47"/>
                <a:gd name="T3" fmla="*/ 139 h 177"/>
                <a:gd name="T4" fmla="*/ 21 w 47"/>
                <a:gd name="T5" fmla="*/ 139 h 177"/>
                <a:gd name="T6" fmla="*/ 16 w 47"/>
                <a:gd name="T7" fmla="*/ 0 h 177"/>
                <a:gd name="T8" fmla="*/ 22 w 47"/>
                <a:gd name="T9" fmla="*/ 0 h 177"/>
                <a:gd name="T10" fmla="*/ 47 w 47"/>
                <a:gd name="T11" fmla="*/ 130 h 177"/>
                <a:gd name="T12" fmla="*/ 26 w 47"/>
                <a:gd name="T13" fmla="*/ 177 h 177"/>
                <a:gd name="T14" fmla="*/ 0 w 47"/>
                <a:gd name="T15" fmla="*/ 132 h 177"/>
                <a:gd name="T16" fmla="*/ 47 w 47"/>
                <a:gd name="T17" fmla="*/ 13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77">
                  <a:moveTo>
                    <a:pt x="22" y="0"/>
                  </a:moveTo>
                  <a:lnTo>
                    <a:pt x="27" y="139"/>
                  </a:lnTo>
                  <a:lnTo>
                    <a:pt x="21" y="139"/>
                  </a:lnTo>
                  <a:lnTo>
                    <a:pt x="16" y="0"/>
                  </a:lnTo>
                  <a:lnTo>
                    <a:pt x="22" y="0"/>
                  </a:lnTo>
                  <a:close/>
                  <a:moveTo>
                    <a:pt x="47" y="130"/>
                  </a:moveTo>
                  <a:lnTo>
                    <a:pt x="26" y="177"/>
                  </a:lnTo>
                  <a:lnTo>
                    <a:pt x="0" y="132"/>
                  </a:lnTo>
                  <a:lnTo>
                    <a:pt x="47" y="13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19" name="Freeform 227"/>
            <p:cNvSpPr>
              <a:spLocks noEditPoints="1"/>
            </p:cNvSpPr>
            <p:nvPr/>
          </p:nvSpPr>
          <p:spPr bwMode="auto">
            <a:xfrm>
              <a:off x="3201721" y="4031587"/>
              <a:ext cx="74612" cy="149225"/>
            </a:xfrm>
            <a:custGeom>
              <a:avLst/>
              <a:gdLst>
                <a:gd name="T0" fmla="*/ 26 w 47"/>
                <a:gd name="T1" fmla="*/ 0 h 94"/>
                <a:gd name="T2" fmla="*/ 26 w 47"/>
                <a:gd name="T3" fmla="*/ 56 h 94"/>
                <a:gd name="T4" fmla="*/ 21 w 47"/>
                <a:gd name="T5" fmla="*/ 56 h 94"/>
                <a:gd name="T6" fmla="*/ 21 w 47"/>
                <a:gd name="T7" fmla="*/ 0 h 94"/>
                <a:gd name="T8" fmla="*/ 26 w 47"/>
                <a:gd name="T9" fmla="*/ 0 h 94"/>
                <a:gd name="T10" fmla="*/ 47 w 47"/>
                <a:gd name="T11" fmla="*/ 48 h 94"/>
                <a:gd name="T12" fmla="*/ 23 w 47"/>
                <a:gd name="T13" fmla="*/ 94 h 94"/>
                <a:gd name="T14" fmla="*/ 0 w 47"/>
                <a:gd name="T15" fmla="*/ 48 h 94"/>
                <a:gd name="T16" fmla="*/ 47 w 47"/>
                <a:gd name="T17" fmla="*/ 4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94">
                  <a:moveTo>
                    <a:pt x="26" y="0"/>
                  </a:moveTo>
                  <a:lnTo>
                    <a:pt x="26" y="56"/>
                  </a:lnTo>
                  <a:lnTo>
                    <a:pt x="21" y="56"/>
                  </a:lnTo>
                  <a:lnTo>
                    <a:pt x="21" y="0"/>
                  </a:lnTo>
                  <a:lnTo>
                    <a:pt x="26" y="0"/>
                  </a:lnTo>
                  <a:close/>
                  <a:moveTo>
                    <a:pt x="47" y="48"/>
                  </a:moveTo>
                  <a:lnTo>
                    <a:pt x="23" y="94"/>
                  </a:lnTo>
                  <a:lnTo>
                    <a:pt x="0" y="48"/>
                  </a:lnTo>
                  <a:lnTo>
                    <a:pt x="47" y="4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21" name="Rectangle 229"/>
            <p:cNvSpPr>
              <a:spLocks noChangeArrowheads="1"/>
            </p:cNvSpPr>
            <p:nvPr/>
          </p:nvSpPr>
          <p:spPr bwMode="auto">
            <a:xfrm>
              <a:off x="2514335" y="2182145"/>
              <a:ext cx="374649" cy="2190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22" name="Rectangle 230"/>
            <p:cNvSpPr>
              <a:spLocks noChangeArrowheads="1"/>
            </p:cNvSpPr>
            <p:nvPr/>
          </p:nvSpPr>
          <p:spPr bwMode="auto">
            <a:xfrm>
              <a:off x="2857234" y="2201195"/>
              <a:ext cx="253999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Yes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8" name="Rectangle 236"/>
            <p:cNvSpPr>
              <a:spLocks noChangeArrowheads="1"/>
            </p:cNvSpPr>
            <p:nvPr/>
          </p:nvSpPr>
          <p:spPr bwMode="auto">
            <a:xfrm>
              <a:off x="88640" y="250153"/>
              <a:ext cx="373062" cy="1614491"/>
            </a:xfrm>
            <a:prstGeom prst="rect">
              <a:avLst/>
            </a:prstGeom>
            <a:solidFill>
              <a:srgbClr val="19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ZA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Inquiry</a:t>
              </a:r>
              <a:r>
                <a:rPr lang="en-ZA" sz="9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Stage</a:t>
              </a:r>
            </a:p>
          </p:txBody>
        </p:sp>
        <p:sp>
          <p:nvSpPr>
            <p:cNvPr id="1231" name="Oval 239"/>
            <p:cNvSpPr>
              <a:spLocks noChangeArrowheads="1"/>
            </p:cNvSpPr>
            <p:nvPr/>
          </p:nvSpPr>
          <p:spPr bwMode="auto">
            <a:xfrm>
              <a:off x="5130530" y="1553494"/>
              <a:ext cx="1033460" cy="58896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32" name="Freeform 240"/>
            <p:cNvSpPr>
              <a:spLocks noEditPoints="1"/>
            </p:cNvSpPr>
            <p:nvPr/>
          </p:nvSpPr>
          <p:spPr bwMode="auto">
            <a:xfrm>
              <a:off x="5125767" y="1548731"/>
              <a:ext cx="1042985" cy="598489"/>
            </a:xfrm>
            <a:custGeom>
              <a:avLst/>
              <a:gdLst>
                <a:gd name="T0" fmla="*/ 7 w 657"/>
                <a:gd name="T1" fmla="*/ 150 h 377"/>
                <a:gd name="T2" fmla="*/ 33 w 657"/>
                <a:gd name="T3" fmla="*/ 106 h 377"/>
                <a:gd name="T4" fmla="*/ 76 w 657"/>
                <a:gd name="T5" fmla="*/ 68 h 377"/>
                <a:gd name="T6" fmla="*/ 133 w 657"/>
                <a:gd name="T7" fmla="*/ 37 h 377"/>
                <a:gd name="T8" fmla="*/ 201 w 657"/>
                <a:gd name="T9" fmla="*/ 15 h 377"/>
                <a:gd name="T10" fmla="*/ 279 w 657"/>
                <a:gd name="T11" fmla="*/ 2 h 377"/>
                <a:gd name="T12" fmla="*/ 362 w 657"/>
                <a:gd name="T13" fmla="*/ 1 h 377"/>
                <a:gd name="T14" fmla="*/ 441 w 657"/>
                <a:gd name="T15" fmla="*/ 11 h 377"/>
                <a:gd name="T16" fmla="*/ 512 w 657"/>
                <a:gd name="T17" fmla="*/ 32 h 377"/>
                <a:gd name="T18" fmla="*/ 571 w 657"/>
                <a:gd name="T19" fmla="*/ 61 h 377"/>
                <a:gd name="T20" fmla="*/ 617 w 657"/>
                <a:gd name="T21" fmla="*/ 98 h 377"/>
                <a:gd name="T22" fmla="*/ 646 w 657"/>
                <a:gd name="T23" fmla="*/ 141 h 377"/>
                <a:gd name="T24" fmla="*/ 657 w 657"/>
                <a:gd name="T25" fmla="*/ 188 h 377"/>
                <a:gd name="T26" fmla="*/ 646 w 657"/>
                <a:gd name="T27" fmla="*/ 236 h 377"/>
                <a:gd name="T28" fmla="*/ 617 w 657"/>
                <a:gd name="T29" fmla="*/ 279 h 377"/>
                <a:gd name="T30" fmla="*/ 571 w 657"/>
                <a:gd name="T31" fmla="*/ 315 h 377"/>
                <a:gd name="T32" fmla="*/ 512 w 657"/>
                <a:gd name="T33" fmla="*/ 345 h 377"/>
                <a:gd name="T34" fmla="*/ 441 w 657"/>
                <a:gd name="T35" fmla="*/ 365 h 377"/>
                <a:gd name="T36" fmla="*/ 362 w 657"/>
                <a:gd name="T37" fmla="*/ 376 h 377"/>
                <a:gd name="T38" fmla="*/ 279 w 657"/>
                <a:gd name="T39" fmla="*/ 375 h 377"/>
                <a:gd name="T40" fmla="*/ 201 w 657"/>
                <a:gd name="T41" fmla="*/ 362 h 377"/>
                <a:gd name="T42" fmla="*/ 133 w 657"/>
                <a:gd name="T43" fmla="*/ 340 h 377"/>
                <a:gd name="T44" fmla="*/ 76 w 657"/>
                <a:gd name="T45" fmla="*/ 309 h 377"/>
                <a:gd name="T46" fmla="*/ 33 w 657"/>
                <a:gd name="T47" fmla="*/ 271 h 377"/>
                <a:gd name="T48" fmla="*/ 7 w 657"/>
                <a:gd name="T49" fmla="*/ 227 h 377"/>
                <a:gd name="T50" fmla="*/ 6 w 657"/>
                <a:gd name="T51" fmla="*/ 198 h 377"/>
                <a:gd name="T52" fmla="*/ 20 w 657"/>
                <a:gd name="T53" fmla="*/ 242 h 377"/>
                <a:gd name="T54" fmla="*/ 52 w 657"/>
                <a:gd name="T55" fmla="*/ 283 h 377"/>
                <a:gd name="T56" fmla="*/ 100 w 657"/>
                <a:gd name="T57" fmla="*/ 317 h 377"/>
                <a:gd name="T58" fmla="*/ 161 w 657"/>
                <a:gd name="T59" fmla="*/ 344 h 377"/>
                <a:gd name="T60" fmla="*/ 232 w 657"/>
                <a:gd name="T61" fmla="*/ 363 h 377"/>
                <a:gd name="T62" fmla="*/ 312 w 657"/>
                <a:gd name="T63" fmla="*/ 371 h 377"/>
                <a:gd name="T64" fmla="*/ 394 w 657"/>
                <a:gd name="T65" fmla="*/ 367 h 377"/>
                <a:gd name="T66" fmla="*/ 469 w 657"/>
                <a:gd name="T67" fmla="*/ 353 h 377"/>
                <a:gd name="T68" fmla="*/ 534 w 657"/>
                <a:gd name="T69" fmla="*/ 329 h 377"/>
                <a:gd name="T70" fmla="*/ 588 w 657"/>
                <a:gd name="T71" fmla="*/ 297 h 377"/>
                <a:gd name="T72" fmla="*/ 626 w 657"/>
                <a:gd name="T73" fmla="*/ 259 h 377"/>
                <a:gd name="T74" fmla="*/ 648 w 657"/>
                <a:gd name="T75" fmla="*/ 216 h 377"/>
                <a:gd name="T76" fmla="*/ 650 w 657"/>
                <a:gd name="T77" fmla="*/ 170 h 377"/>
                <a:gd name="T78" fmla="*/ 632 w 657"/>
                <a:gd name="T79" fmla="*/ 126 h 377"/>
                <a:gd name="T80" fmla="*/ 597 w 657"/>
                <a:gd name="T81" fmla="*/ 87 h 377"/>
                <a:gd name="T82" fmla="*/ 546 w 657"/>
                <a:gd name="T83" fmla="*/ 53 h 377"/>
                <a:gd name="T84" fmla="*/ 483 w 657"/>
                <a:gd name="T85" fmla="*/ 28 h 377"/>
                <a:gd name="T86" fmla="*/ 410 w 657"/>
                <a:gd name="T87" fmla="*/ 11 h 377"/>
                <a:gd name="T88" fmla="*/ 329 w 657"/>
                <a:gd name="T89" fmla="*/ 5 h 377"/>
                <a:gd name="T90" fmla="*/ 248 w 657"/>
                <a:gd name="T91" fmla="*/ 11 h 377"/>
                <a:gd name="T92" fmla="*/ 174 w 657"/>
                <a:gd name="T93" fmla="*/ 28 h 377"/>
                <a:gd name="T94" fmla="*/ 111 w 657"/>
                <a:gd name="T95" fmla="*/ 53 h 377"/>
                <a:gd name="T96" fmla="*/ 60 w 657"/>
                <a:gd name="T97" fmla="*/ 87 h 377"/>
                <a:gd name="T98" fmla="*/ 25 w 657"/>
                <a:gd name="T99" fmla="*/ 126 h 377"/>
                <a:gd name="T100" fmla="*/ 7 w 657"/>
                <a:gd name="T101" fmla="*/ 17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57" h="377">
                  <a:moveTo>
                    <a:pt x="0" y="188"/>
                  </a:moveTo>
                  <a:lnTo>
                    <a:pt x="1" y="179"/>
                  </a:lnTo>
                  <a:lnTo>
                    <a:pt x="2" y="169"/>
                  </a:lnTo>
                  <a:lnTo>
                    <a:pt x="4" y="159"/>
                  </a:lnTo>
                  <a:lnTo>
                    <a:pt x="7" y="150"/>
                  </a:lnTo>
                  <a:lnTo>
                    <a:pt x="11" y="141"/>
                  </a:lnTo>
                  <a:lnTo>
                    <a:pt x="15" y="132"/>
                  </a:lnTo>
                  <a:lnTo>
                    <a:pt x="20" y="123"/>
                  </a:lnTo>
                  <a:lnTo>
                    <a:pt x="26" y="115"/>
                  </a:lnTo>
                  <a:lnTo>
                    <a:pt x="33" y="106"/>
                  </a:lnTo>
                  <a:lnTo>
                    <a:pt x="40" y="98"/>
                  </a:lnTo>
                  <a:lnTo>
                    <a:pt x="48" y="90"/>
                  </a:lnTo>
                  <a:lnTo>
                    <a:pt x="57" y="83"/>
                  </a:lnTo>
                  <a:lnTo>
                    <a:pt x="66" y="75"/>
                  </a:lnTo>
                  <a:lnTo>
                    <a:pt x="76" y="68"/>
                  </a:lnTo>
                  <a:lnTo>
                    <a:pt x="86" y="61"/>
                  </a:lnTo>
                  <a:lnTo>
                    <a:pt x="97" y="55"/>
                  </a:lnTo>
                  <a:lnTo>
                    <a:pt x="108" y="49"/>
                  </a:lnTo>
                  <a:lnTo>
                    <a:pt x="120" y="43"/>
                  </a:lnTo>
                  <a:lnTo>
                    <a:pt x="133" y="37"/>
                  </a:lnTo>
                  <a:lnTo>
                    <a:pt x="145" y="32"/>
                  </a:lnTo>
                  <a:lnTo>
                    <a:pt x="159" y="27"/>
                  </a:lnTo>
                  <a:lnTo>
                    <a:pt x="172" y="23"/>
                  </a:lnTo>
                  <a:lnTo>
                    <a:pt x="187" y="18"/>
                  </a:lnTo>
                  <a:lnTo>
                    <a:pt x="201" y="15"/>
                  </a:lnTo>
                  <a:lnTo>
                    <a:pt x="216" y="11"/>
                  </a:lnTo>
                  <a:lnTo>
                    <a:pt x="231" y="8"/>
                  </a:lnTo>
                  <a:lnTo>
                    <a:pt x="247" y="6"/>
                  </a:lnTo>
                  <a:lnTo>
                    <a:pt x="263" y="4"/>
                  </a:lnTo>
                  <a:lnTo>
                    <a:pt x="279" y="2"/>
                  </a:lnTo>
                  <a:lnTo>
                    <a:pt x="295" y="1"/>
                  </a:lnTo>
                  <a:lnTo>
                    <a:pt x="312" y="0"/>
                  </a:lnTo>
                  <a:lnTo>
                    <a:pt x="328" y="0"/>
                  </a:lnTo>
                  <a:lnTo>
                    <a:pt x="345" y="0"/>
                  </a:lnTo>
                  <a:lnTo>
                    <a:pt x="362" y="1"/>
                  </a:lnTo>
                  <a:lnTo>
                    <a:pt x="378" y="2"/>
                  </a:lnTo>
                  <a:lnTo>
                    <a:pt x="394" y="4"/>
                  </a:lnTo>
                  <a:lnTo>
                    <a:pt x="410" y="6"/>
                  </a:lnTo>
                  <a:lnTo>
                    <a:pt x="426" y="8"/>
                  </a:lnTo>
                  <a:lnTo>
                    <a:pt x="441" y="11"/>
                  </a:lnTo>
                  <a:lnTo>
                    <a:pt x="456" y="15"/>
                  </a:lnTo>
                  <a:lnTo>
                    <a:pt x="470" y="18"/>
                  </a:lnTo>
                  <a:lnTo>
                    <a:pt x="485" y="22"/>
                  </a:lnTo>
                  <a:lnTo>
                    <a:pt x="498" y="27"/>
                  </a:lnTo>
                  <a:lnTo>
                    <a:pt x="512" y="32"/>
                  </a:lnTo>
                  <a:lnTo>
                    <a:pt x="524" y="37"/>
                  </a:lnTo>
                  <a:lnTo>
                    <a:pt x="537" y="43"/>
                  </a:lnTo>
                  <a:lnTo>
                    <a:pt x="549" y="48"/>
                  </a:lnTo>
                  <a:lnTo>
                    <a:pt x="560" y="55"/>
                  </a:lnTo>
                  <a:lnTo>
                    <a:pt x="571" y="61"/>
                  </a:lnTo>
                  <a:lnTo>
                    <a:pt x="581" y="68"/>
                  </a:lnTo>
                  <a:lnTo>
                    <a:pt x="591" y="75"/>
                  </a:lnTo>
                  <a:lnTo>
                    <a:pt x="600" y="82"/>
                  </a:lnTo>
                  <a:lnTo>
                    <a:pt x="609" y="90"/>
                  </a:lnTo>
                  <a:lnTo>
                    <a:pt x="617" y="98"/>
                  </a:lnTo>
                  <a:lnTo>
                    <a:pt x="624" y="106"/>
                  </a:lnTo>
                  <a:lnTo>
                    <a:pt x="631" y="114"/>
                  </a:lnTo>
                  <a:lnTo>
                    <a:pt x="637" y="123"/>
                  </a:lnTo>
                  <a:lnTo>
                    <a:pt x="642" y="132"/>
                  </a:lnTo>
                  <a:lnTo>
                    <a:pt x="646" y="141"/>
                  </a:lnTo>
                  <a:lnTo>
                    <a:pt x="650" y="150"/>
                  </a:lnTo>
                  <a:lnTo>
                    <a:pt x="653" y="159"/>
                  </a:lnTo>
                  <a:lnTo>
                    <a:pt x="655" y="169"/>
                  </a:lnTo>
                  <a:lnTo>
                    <a:pt x="657" y="178"/>
                  </a:lnTo>
                  <a:lnTo>
                    <a:pt x="657" y="188"/>
                  </a:lnTo>
                  <a:lnTo>
                    <a:pt x="657" y="198"/>
                  </a:lnTo>
                  <a:lnTo>
                    <a:pt x="655" y="208"/>
                  </a:lnTo>
                  <a:lnTo>
                    <a:pt x="653" y="217"/>
                  </a:lnTo>
                  <a:lnTo>
                    <a:pt x="650" y="227"/>
                  </a:lnTo>
                  <a:lnTo>
                    <a:pt x="646" y="236"/>
                  </a:lnTo>
                  <a:lnTo>
                    <a:pt x="642" y="245"/>
                  </a:lnTo>
                  <a:lnTo>
                    <a:pt x="637" y="254"/>
                  </a:lnTo>
                  <a:lnTo>
                    <a:pt x="631" y="262"/>
                  </a:lnTo>
                  <a:lnTo>
                    <a:pt x="624" y="270"/>
                  </a:lnTo>
                  <a:lnTo>
                    <a:pt x="617" y="279"/>
                  </a:lnTo>
                  <a:lnTo>
                    <a:pt x="609" y="286"/>
                  </a:lnTo>
                  <a:lnTo>
                    <a:pt x="600" y="294"/>
                  </a:lnTo>
                  <a:lnTo>
                    <a:pt x="591" y="301"/>
                  </a:lnTo>
                  <a:lnTo>
                    <a:pt x="581" y="309"/>
                  </a:lnTo>
                  <a:lnTo>
                    <a:pt x="571" y="315"/>
                  </a:lnTo>
                  <a:lnTo>
                    <a:pt x="560" y="322"/>
                  </a:lnTo>
                  <a:lnTo>
                    <a:pt x="549" y="328"/>
                  </a:lnTo>
                  <a:lnTo>
                    <a:pt x="537" y="334"/>
                  </a:lnTo>
                  <a:lnTo>
                    <a:pt x="524" y="340"/>
                  </a:lnTo>
                  <a:lnTo>
                    <a:pt x="512" y="345"/>
                  </a:lnTo>
                  <a:lnTo>
                    <a:pt x="498" y="350"/>
                  </a:lnTo>
                  <a:lnTo>
                    <a:pt x="485" y="354"/>
                  </a:lnTo>
                  <a:lnTo>
                    <a:pt x="470" y="358"/>
                  </a:lnTo>
                  <a:lnTo>
                    <a:pt x="456" y="362"/>
                  </a:lnTo>
                  <a:lnTo>
                    <a:pt x="441" y="365"/>
                  </a:lnTo>
                  <a:lnTo>
                    <a:pt x="426" y="368"/>
                  </a:lnTo>
                  <a:lnTo>
                    <a:pt x="410" y="371"/>
                  </a:lnTo>
                  <a:lnTo>
                    <a:pt x="394" y="373"/>
                  </a:lnTo>
                  <a:lnTo>
                    <a:pt x="378" y="375"/>
                  </a:lnTo>
                  <a:lnTo>
                    <a:pt x="362" y="376"/>
                  </a:lnTo>
                  <a:lnTo>
                    <a:pt x="345" y="376"/>
                  </a:lnTo>
                  <a:lnTo>
                    <a:pt x="329" y="377"/>
                  </a:lnTo>
                  <a:lnTo>
                    <a:pt x="312" y="376"/>
                  </a:lnTo>
                  <a:lnTo>
                    <a:pt x="295" y="376"/>
                  </a:lnTo>
                  <a:lnTo>
                    <a:pt x="279" y="375"/>
                  </a:lnTo>
                  <a:lnTo>
                    <a:pt x="263" y="373"/>
                  </a:lnTo>
                  <a:lnTo>
                    <a:pt x="247" y="371"/>
                  </a:lnTo>
                  <a:lnTo>
                    <a:pt x="231" y="368"/>
                  </a:lnTo>
                  <a:lnTo>
                    <a:pt x="216" y="365"/>
                  </a:lnTo>
                  <a:lnTo>
                    <a:pt x="201" y="362"/>
                  </a:lnTo>
                  <a:lnTo>
                    <a:pt x="187" y="358"/>
                  </a:lnTo>
                  <a:lnTo>
                    <a:pt x="173" y="354"/>
                  </a:lnTo>
                  <a:lnTo>
                    <a:pt x="159" y="350"/>
                  </a:lnTo>
                  <a:lnTo>
                    <a:pt x="145" y="345"/>
                  </a:lnTo>
                  <a:lnTo>
                    <a:pt x="133" y="340"/>
                  </a:lnTo>
                  <a:lnTo>
                    <a:pt x="120" y="334"/>
                  </a:lnTo>
                  <a:lnTo>
                    <a:pt x="108" y="328"/>
                  </a:lnTo>
                  <a:lnTo>
                    <a:pt x="97" y="322"/>
                  </a:lnTo>
                  <a:lnTo>
                    <a:pt x="86" y="315"/>
                  </a:lnTo>
                  <a:lnTo>
                    <a:pt x="76" y="309"/>
                  </a:lnTo>
                  <a:lnTo>
                    <a:pt x="66" y="302"/>
                  </a:lnTo>
                  <a:lnTo>
                    <a:pt x="57" y="294"/>
                  </a:lnTo>
                  <a:lnTo>
                    <a:pt x="48" y="287"/>
                  </a:lnTo>
                  <a:lnTo>
                    <a:pt x="40" y="279"/>
                  </a:lnTo>
                  <a:lnTo>
                    <a:pt x="33" y="271"/>
                  </a:lnTo>
                  <a:lnTo>
                    <a:pt x="26" y="262"/>
                  </a:lnTo>
                  <a:lnTo>
                    <a:pt x="20" y="254"/>
                  </a:lnTo>
                  <a:lnTo>
                    <a:pt x="15" y="245"/>
                  </a:lnTo>
                  <a:lnTo>
                    <a:pt x="11" y="236"/>
                  </a:lnTo>
                  <a:lnTo>
                    <a:pt x="7" y="227"/>
                  </a:lnTo>
                  <a:lnTo>
                    <a:pt x="4" y="217"/>
                  </a:lnTo>
                  <a:lnTo>
                    <a:pt x="2" y="208"/>
                  </a:lnTo>
                  <a:lnTo>
                    <a:pt x="1" y="198"/>
                  </a:lnTo>
                  <a:lnTo>
                    <a:pt x="0" y="188"/>
                  </a:lnTo>
                  <a:close/>
                  <a:moveTo>
                    <a:pt x="6" y="198"/>
                  </a:moveTo>
                  <a:lnTo>
                    <a:pt x="7" y="207"/>
                  </a:lnTo>
                  <a:lnTo>
                    <a:pt x="9" y="216"/>
                  </a:lnTo>
                  <a:lnTo>
                    <a:pt x="12" y="225"/>
                  </a:lnTo>
                  <a:lnTo>
                    <a:pt x="16" y="234"/>
                  </a:lnTo>
                  <a:lnTo>
                    <a:pt x="20" y="242"/>
                  </a:lnTo>
                  <a:lnTo>
                    <a:pt x="25" y="251"/>
                  </a:lnTo>
                  <a:lnTo>
                    <a:pt x="31" y="259"/>
                  </a:lnTo>
                  <a:lnTo>
                    <a:pt x="37" y="267"/>
                  </a:lnTo>
                  <a:lnTo>
                    <a:pt x="44" y="275"/>
                  </a:lnTo>
                  <a:lnTo>
                    <a:pt x="52" y="283"/>
                  </a:lnTo>
                  <a:lnTo>
                    <a:pt x="60" y="290"/>
                  </a:lnTo>
                  <a:lnTo>
                    <a:pt x="69" y="297"/>
                  </a:lnTo>
                  <a:lnTo>
                    <a:pt x="79" y="304"/>
                  </a:lnTo>
                  <a:lnTo>
                    <a:pt x="89" y="311"/>
                  </a:lnTo>
                  <a:lnTo>
                    <a:pt x="100" y="317"/>
                  </a:lnTo>
                  <a:lnTo>
                    <a:pt x="111" y="323"/>
                  </a:lnTo>
                  <a:lnTo>
                    <a:pt x="123" y="329"/>
                  </a:lnTo>
                  <a:lnTo>
                    <a:pt x="135" y="335"/>
                  </a:lnTo>
                  <a:lnTo>
                    <a:pt x="147" y="340"/>
                  </a:lnTo>
                  <a:lnTo>
                    <a:pt x="161" y="344"/>
                  </a:lnTo>
                  <a:lnTo>
                    <a:pt x="174" y="349"/>
                  </a:lnTo>
                  <a:lnTo>
                    <a:pt x="188" y="353"/>
                  </a:lnTo>
                  <a:lnTo>
                    <a:pt x="202" y="357"/>
                  </a:lnTo>
                  <a:lnTo>
                    <a:pt x="217" y="360"/>
                  </a:lnTo>
                  <a:lnTo>
                    <a:pt x="232" y="363"/>
                  </a:lnTo>
                  <a:lnTo>
                    <a:pt x="248" y="365"/>
                  </a:lnTo>
                  <a:lnTo>
                    <a:pt x="263" y="367"/>
                  </a:lnTo>
                  <a:lnTo>
                    <a:pt x="279" y="369"/>
                  </a:lnTo>
                  <a:lnTo>
                    <a:pt x="295" y="370"/>
                  </a:lnTo>
                  <a:lnTo>
                    <a:pt x="312" y="371"/>
                  </a:lnTo>
                  <a:lnTo>
                    <a:pt x="328" y="371"/>
                  </a:lnTo>
                  <a:lnTo>
                    <a:pt x="345" y="371"/>
                  </a:lnTo>
                  <a:lnTo>
                    <a:pt x="362" y="370"/>
                  </a:lnTo>
                  <a:lnTo>
                    <a:pt x="378" y="369"/>
                  </a:lnTo>
                  <a:lnTo>
                    <a:pt x="394" y="367"/>
                  </a:lnTo>
                  <a:lnTo>
                    <a:pt x="410" y="365"/>
                  </a:lnTo>
                  <a:lnTo>
                    <a:pt x="425" y="363"/>
                  </a:lnTo>
                  <a:lnTo>
                    <a:pt x="440" y="360"/>
                  </a:lnTo>
                  <a:lnTo>
                    <a:pt x="454" y="357"/>
                  </a:lnTo>
                  <a:lnTo>
                    <a:pt x="469" y="353"/>
                  </a:lnTo>
                  <a:lnTo>
                    <a:pt x="483" y="349"/>
                  </a:lnTo>
                  <a:lnTo>
                    <a:pt x="496" y="344"/>
                  </a:lnTo>
                  <a:lnTo>
                    <a:pt x="509" y="340"/>
                  </a:lnTo>
                  <a:lnTo>
                    <a:pt x="522" y="335"/>
                  </a:lnTo>
                  <a:lnTo>
                    <a:pt x="534" y="329"/>
                  </a:lnTo>
                  <a:lnTo>
                    <a:pt x="546" y="323"/>
                  </a:lnTo>
                  <a:lnTo>
                    <a:pt x="557" y="317"/>
                  </a:lnTo>
                  <a:lnTo>
                    <a:pt x="568" y="311"/>
                  </a:lnTo>
                  <a:lnTo>
                    <a:pt x="578" y="304"/>
                  </a:lnTo>
                  <a:lnTo>
                    <a:pt x="588" y="297"/>
                  </a:lnTo>
                  <a:lnTo>
                    <a:pt x="597" y="290"/>
                  </a:lnTo>
                  <a:lnTo>
                    <a:pt x="605" y="283"/>
                  </a:lnTo>
                  <a:lnTo>
                    <a:pt x="613" y="275"/>
                  </a:lnTo>
                  <a:lnTo>
                    <a:pt x="620" y="267"/>
                  </a:lnTo>
                  <a:lnTo>
                    <a:pt x="626" y="259"/>
                  </a:lnTo>
                  <a:lnTo>
                    <a:pt x="632" y="251"/>
                  </a:lnTo>
                  <a:lnTo>
                    <a:pt x="637" y="242"/>
                  </a:lnTo>
                  <a:lnTo>
                    <a:pt x="641" y="234"/>
                  </a:lnTo>
                  <a:lnTo>
                    <a:pt x="645" y="225"/>
                  </a:lnTo>
                  <a:lnTo>
                    <a:pt x="648" y="216"/>
                  </a:lnTo>
                  <a:lnTo>
                    <a:pt x="650" y="207"/>
                  </a:lnTo>
                  <a:lnTo>
                    <a:pt x="651" y="198"/>
                  </a:lnTo>
                  <a:lnTo>
                    <a:pt x="651" y="188"/>
                  </a:lnTo>
                  <a:lnTo>
                    <a:pt x="651" y="179"/>
                  </a:lnTo>
                  <a:lnTo>
                    <a:pt x="650" y="170"/>
                  </a:lnTo>
                  <a:lnTo>
                    <a:pt x="648" y="161"/>
                  </a:lnTo>
                  <a:lnTo>
                    <a:pt x="645" y="152"/>
                  </a:lnTo>
                  <a:lnTo>
                    <a:pt x="641" y="143"/>
                  </a:lnTo>
                  <a:lnTo>
                    <a:pt x="637" y="134"/>
                  </a:lnTo>
                  <a:lnTo>
                    <a:pt x="632" y="126"/>
                  </a:lnTo>
                  <a:lnTo>
                    <a:pt x="626" y="118"/>
                  </a:lnTo>
                  <a:lnTo>
                    <a:pt x="620" y="110"/>
                  </a:lnTo>
                  <a:lnTo>
                    <a:pt x="613" y="102"/>
                  </a:lnTo>
                  <a:lnTo>
                    <a:pt x="605" y="94"/>
                  </a:lnTo>
                  <a:lnTo>
                    <a:pt x="597" y="87"/>
                  </a:lnTo>
                  <a:lnTo>
                    <a:pt x="588" y="79"/>
                  </a:lnTo>
                  <a:lnTo>
                    <a:pt x="578" y="72"/>
                  </a:lnTo>
                  <a:lnTo>
                    <a:pt x="568" y="66"/>
                  </a:lnTo>
                  <a:lnTo>
                    <a:pt x="557" y="59"/>
                  </a:lnTo>
                  <a:lnTo>
                    <a:pt x="546" y="53"/>
                  </a:lnTo>
                  <a:lnTo>
                    <a:pt x="534" y="48"/>
                  </a:lnTo>
                  <a:lnTo>
                    <a:pt x="522" y="42"/>
                  </a:lnTo>
                  <a:lnTo>
                    <a:pt x="510" y="37"/>
                  </a:lnTo>
                  <a:lnTo>
                    <a:pt x="496" y="32"/>
                  </a:lnTo>
                  <a:lnTo>
                    <a:pt x="483" y="28"/>
                  </a:lnTo>
                  <a:lnTo>
                    <a:pt x="469" y="24"/>
                  </a:lnTo>
                  <a:lnTo>
                    <a:pt x="455" y="20"/>
                  </a:lnTo>
                  <a:lnTo>
                    <a:pt x="440" y="17"/>
                  </a:lnTo>
                  <a:lnTo>
                    <a:pt x="425" y="14"/>
                  </a:lnTo>
                  <a:lnTo>
                    <a:pt x="410" y="11"/>
                  </a:lnTo>
                  <a:lnTo>
                    <a:pt x="394" y="9"/>
                  </a:lnTo>
                  <a:lnTo>
                    <a:pt x="378" y="8"/>
                  </a:lnTo>
                  <a:lnTo>
                    <a:pt x="362" y="6"/>
                  </a:lnTo>
                  <a:lnTo>
                    <a:pt x="345" y="6"/>
                  </a:lnTo>
                  <a:lnTo>
                    <a:pt x="329" y="5"/>
                  </a:lnTo>
                  <a:lnTo>
                    <a:pt x="312" y="6"/>
                  </a:lnTo>
                  <a:lnTo>
                    <a:pt x="295" y="6"/>
                  </a:lnTo>
                  <a:lnTo>
                    <a:pt x="279" y="8"/>
                  </a:lnTo>
                  <a:lnTo>
                    <a:pt x="263" y="9"/>
                  </a:lnTo>
                  <a:lnTo>
                    <a:pt x="248" y="11"/>
                  </a:lnTo>
                  <a:lnTo>
                    <a:pt x="232" y="14"/>
                  </a:lnTo>
                  <a:lnTo>
                    <a:pt x="217" y="17"/>
                  </a:lnTo>
                  <a:lnTo>
                    <a:pt x="203" y="20"/>
                  </a:lnTo>
                  <a:lnTo>
                    <a:pt x="188" y="24"/>
                  </a:lnTo>
                  <a:lnTo>
                    <a:pt x="174" y="28"/>
                  </a:lnTo>
                  <a:lnTo>
                    <a:pt x="161" y="32"/>
                  </a:lnTo>
                  <a:lnTo>
                    <a:pt x="148" y="37"/>
                  </a:lnTo>
                  <a:lnTo>
                    <a:pt x="135" y="42"/>
                  </a:lnTo>
                  <a:lnTo>
                    <a:pt x="123" y="48"/>
                  </a:lnTo>
                  <a:lnTo>
                    <a:pt x="111" y="53"/>
                  </a:lnTo>
                  <a:lnTo>
                    <a:pt x="100" y="59"/>
                  </a:lnTo>
                  <a:lnTo>
                    <a:pt x="89" y="66"/>
                  </a:lnTo>
                  <a:lnTo>
                    <a:pt x="79" y="72"/>
                  </a:lnTo>
                  <a:lnTo>
                    <a:pt x="69" y="79"/>
                  </a:lnTo>
                  <a:lnTo>
                    <a:pt x="60" y="87"/>
                  </a:lnTo>
                  <a:lnTo>
                    <a:pt x="52" y="94"/>
                  </a:lnTo>
                  <a:lnTo>
                    <a:pt x="44" y="102"/>
                  </a:lnTo>
                  <a:lnTo>
                    <a:pt x="37" y="110"/>
                  </a:lnTo>
                  <a:lnTo>
                    <a:pt x="31" y="118"/>
                  </a:lnTo>
                  <a:lnTo>
                    <a:pt x="25" y="126"/>
                  </a:lnTo>
                  <a:lnTo>
                    <a:pt x="20" y="134"/>
                  </a:lnTo>
                  <a:lnTo>
                    <a:pt x="16" y="143"/>
                  </a:lnTo>
                  <a:lnTo>
                    <a:pt x="12" y="152"/>
                  </a:lnTo>
                  <a:lnTo>
                    <a:pt x="9" y="161"/>
                  </a:lnTo>
                  <a:lnTo>
                    <a:pt x="7" y="170"/>
                  </a:lnTo>
                  <a:lnTo>
                    <a:pt x="6" y="179"/>
                  </a:lnTo>
                  <a:lnTo>
                    <a:pt x="6" y="188"/>
                  </a:lnTo>
                  <a:lnTo>
                    <a:pt x="6" y="19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33" name="Rectangle 241"/>
            <p:cNvSpPr>
              <a:spLocks noChangeArrowheads="1"/>
            </p:cNvSpPr>
            <p:nvPr/>
          </p:nvSpPr>
          <p:spPr bwMode="auto">
            <a:xfrm>
              <a:off x="5532166" y="1724944"/>
              <a:ext cx="293687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End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4" name="Rectangle 242"/>
            <p:cNvSpPr>
              <a:spLocks noChangeArrowheads="1"/>
            </p:cNvSpPr>
            <p:nvPr/>
          </p:nvSpPr>
          <p:spPr bwMode="auto">
            <a:xfrm>
              <a:off x="5273404" y="1855119"/>
              <a:ext cx="836611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(Keep record)?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5" name="Freeform 243"/>
            <p:cNvSpPr>
              <a:spLocks noEditPoints="1"/>
            </p:cNvSpPr>
            <p:nvPr/>
          </p:nvSpPr>
          <p:spPr bwMode="auto">
            <a:xfrm>
              <a:off x="4006582" y="1812257"/>
              <a:ext cx="1123948" cy="71438"/>
            </a:xfrm>
            <a:custGeom>
              <a:avLst/>
              <a:gdLst>
                <a:gd name="T0" fmla="*/ 0 w 708"/>
                <a:gd name="T1" fmla="*/ 30 h 45"/>
                <a:gd name="T2" fmla="*/ 669 w 708"/>
                <a:gd name="T3" fmla="*/ 25 h 45"/>
                <a:gd name="T4" fmla="*/ 669 w 708"/>
                <a:gd name="T5" fmla="*/ 20 h 45"/>
                <a:gd name="T6" fmla="*/ 0 w 708"/>
                <a:gd name="T7" fmla="*/ 24 h 45"/>
                <a:gd name="T8" fmla="*/ 0 w 708"/>
                <a:gd name="T9" fmla="*/ 30 h 45"/>
                <a:gd name="T10" fmla="*/ 661 w 708"/>
                <a:gd name="T11" fmla="*/ 45 h 45"/>
                <a:gd name="T12" fmla="*/ 708 w 708"/>
                <a:gd name="T13" fmla="*/ 22 h 45"/>
                <a:gd name="T14" fmla="*/ 661 w 708"/>
                <a:gd name="T15" fmla="*/ 0 h 45"/>
                <a:gd name="T16" fmla="*/ 661 w 708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8" h="45">
                  <a:moveTo>
                    <a:pt x="0" y="30"/>
                  </a:moveTo>
                  <a:lnTo>
                    <a:pt x="669" y="25"/>
                  </a:lnTo>
                  <a:lnTo>
                    <a:pt x="669" y="20"/>
                  </a:lnTo>
                  <a:lnTo>
                    <a:pt x="0" y="24"/>
                  </a:lnTo>
                  <a:lnTo>
                    <a:pt x="0" y="30"/>
                  </a:lnTo>
                  <a:close/>
                  <a:moveTo>
                    <a:pt x="661" y="45"/>
                  </a:moveTo>
                  <a:lnTo>
                    <a:pt x="708" y="22"/>
                  </a:lnTo>
                  <a:lnTo>
                    <a:pt x="661" y="0"/>
                  </a:lnTo>
                  <a:lnTo>
                    <a:pt x="661" y="45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36" name="Rectangle 244"/>
            <p:cNvSpPr>
              <a:spLocks noChangeArrowheads="1"/>
            </p:cNvSpPr>
            <p:nvPr/>
          </p:nvSpPr>
          <p:spPr bwMode="auto">
            <a:xfrm>
              <a:off x="77528" y="1909094"/>
              <a:ext cx="395287" cy="1090615"/>
            </a:xfrm>
            <a:prstGeom prst="rect">
              <a:avLst/>
            </a:prstGeom>
            <a:solidFill>
              <a:srgbClr val="19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ZA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Planning Stage</a:t>
              </a:r>
            </a:p>
          </p:txBody>
        </p:sp>
        <p:sp>
          <p:nvSpPr>
            <p:cNvPr id="1242" name="Rectangle 250"/>
            <p:cNvSpPr>
              <a:spLocks noChangeArrowheads="1"/>
            </p:cNvSpPr>
            <p:nvPr/>
          </p:nvSpPr>
          <p:spPr bwMode="auto">
            <a:xfrm>
              <a:off x="77528" y="3064797"/>
              <a:ext cx="395287" cy="1592266"/>
            </a:xfrm>
            <a:prstGeom prst="rect">
              <a:avLst/>
            </a:prstGeom>
            <a:solidFill>
              <a:srgbClr val="191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ZA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Documents evaluation</a:t>
              </a:r>
            </a:p>
          </p:txBody>
        </p:sp>
        <p:sp>
          <p:nvSpPr>
            <p:cNvPr id="1245" name="Freeform 253"/>
            <p:cNvSpPr>
              <a:spLocks/>
            </p:cNvSpPr>
            <p:nvPr/>
          </p:nvSpPr>
          <p:spPr bwMode="auto">
            <a:xfrm>
              <a:off x="5008292" y="2369470"/>
              <a:ext cx="1741484" cy="615951"/>
            </a:xfrm>
            <a:custGeom>
              <a:avLst/>
              <a:gdLst>
                <a:gd name="T0" fmla="*/ 0 w 1097"/>
                <a:gd name="T1" fmla="*/ 388 h 388"/>
                <a:gd name="T2" fmla="*/ 219 w 1097"/>
                <a:gd name="T3" fmla="*/ 0 h 388"/>
                <a:gd name="T4" fmla="*/ 1097 w 1097"/>
                <a:gd name="T5" fmla="*/ 0 h 388"/>
                <a:gd name="T6" fmla="*/ 878 w 1097"/>
                <a:gd name="T7" fmla="*/ 388 h 388"/>
                <a:gd name="T8" fmla="*/ 0 w 1097"/>
                <a:gd name="T9" fmla="*/ 38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7" h="388">
                  <a:moveTo>
                    <a:pt x="0" y="388"/>
                  </a:moveTo>
                  <a:lnTo>
                    <a:pt x="219" y="0"/>
                  </a:lnTo>
                  <a:lnTo>
                    <a:pt x="1097" y="0"/>
                  </a:lnTo>
                  <a:lnTo>
                    <a:pt x="878" y="388"/>
                  </a:lnTo>
                  <a:lnTo>
                    <a:pt x="0" y="38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46" name="Freeform 254"/>
            <p:cNvSpPr>
              <a:spLocks noEditPoints="1"/>
            </p:cNvSpPr>
            <p:nvPr/>
          </p:nvSpPr>
          <p:spPr bwMode="auto">
            <a:xfrm>
              <a:off x="5000355" y="2364708"/>
              <a:ext cx="1757359" cy="625476"/>
            </a:xfrm>
            <a:custGeom>
              <a:avLst/>
              <a:gdLst>
                <a:gd name="T0" fmla="*/ 0 w 1107"/>
                <a:gd name="T1" fmla="*/ 394 h 394"/>
                <a:gd name="T2" fmla="*/ 223 w 1107"/>
                <a:gd name="T3" fmla="*/ 0 h 394"/>
                <a:gd name="T4" fmla="*/ 1107 w 1107"/>
                <a:gd name="T5" fmla="*/ 0 h 394"/>
                <a:gd name="T6" fmla="*/ 885 w 1107"/>
                <a:gd name="T7" fmla="*/ 394 h 394"/>
                <a:gd name="T8" fmla="*/ 0 w 1107"/>
                <a:gd name="T9" fmla="*/ 394 h 394"/>
                <a:gd name="T10" fmla="*/ 883 w 1107"/>
                <a:gd name="T11" fmla="*/ 388 h 394"/>
                <a:gd name="T12" fmla="*/ 881 w 1107"/>
                <a:gd name="T13" fmla="*/ 390 h 394"/>
                <a:gd name="T14" fmla="*/ 1100 w 1107"/>
                <a:gd name="T15" fmla="*/ 1 h 394"/>
                <a:gd name="T16" fmla="*/ 1102 w 1107"/>
                <a:gd name="T17" fmla="*/ 5 h 394"/>
                <a:gd name="T18" fmla="*/ 224 w 1107"/>
                <a:gd name="T19" fmla="*/ 5 h 394"/>
                <a:gd name="T20" fmla="*/ 227 w 1107"/>
                <a:gd name="T21" fmla="*/ 4 h 394"/>
                <a:gd name="T22" fmla="*/ 7 w 1107"/>
                <a:gd name="T23" fmla="*/ 392 h 394"/>
                <a:gd name="T24" fmla="*/ 5 w 1107"/>
                <a:gd name="T25" fmla="*/ 388 h 394"/>
                <a:gd name="T26" fmla="*/ 883 w 1107"/>
                <a:gd name="T27" fmla="*/ 388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7" h="394">
                  <a:moveTo>
                    <a:pt x="0" y="394"/>
                  </a:moveTo>
                  <a:lnTo>
                    <a:pt x="223" y="0"/>
                  </a:lnTo>
                  <a:lnTo>
                    <a:pt x="1107" y="0"/>
                  </a:lnTo>
                  <a:lnTo>
                    <a:pt x="885" y="394"/>
                  </a:lnTo>
                  <a:lnTo>
                    <a:pt x="0" y="394"/>
                  </a:lnTo>
                  <a:close/>
                  <a:moveTo>
                    <a:pt x="883" y="388"/>
                  </a:moveTo>
                  <a:lnTo>
                    <a:pt x="881" y="390"/>
                  </a:lnTo>
                  <a:lnTo>
                    <a:pt x="1100" y="1"/>
                  </a:lnTo>
                  <a:lnTo>
                    <a:pt x="1102" y="5"/>
                  </a:lnTo>
                  <a:lnTo>
                    <a:pt x="224" y="5"/>
                  </a:lnTo>
                  <a:lnTo>
                    <a:pt x="227" y="4"/>
                  </a:lnTo>
                  <a:lnTo>
                    <a:pt x="7" y="392"/>
                  </a:lnTo>
                  <a:lnTo>
                    <a:pt x="5" y="388"/>
                  </a:lnTo>
                  <a:lnTo>
                    <a:pt x="883" y="38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47" name="Rectangle 255"/>
            <p:cNvSpPr>
              <a:spLocks noChangeArrowheads="1"/>
            </p:cNvSpPr>
            <p:nvPr/>
          </p:nvSpPr>
          <p:spPr bwMode="auto">
            <a:xfrm>
              <a:off x="5392467" y="2423446"/>
              <a:ext cx="1071560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Obtain confirmation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8" name="Rectangle 256"/>
            <p:cNvSpPr>
              <a:spLocks noChangeArrowheads="1"/>
            </p:cNvSpPr>
            <p:nvPr/>
          </p:nvSpPr>
          <p:spPr bwMode="auto">
            <a:xfrm>
              <a:off x="5441679" y="2555208"/>
              <a:ext cx="87844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acceptance of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9" name="Rectangle 257"/>
            <p:cNvSpPr>
              <a:spLocks noChangeArrowheads="1"/>
            </p:cNvSpPr>
            <p:nvPr/>
          </p:nvSpPr>
          <p:spPr bwMode="auto">
            <a:xfrm>
              <a:off x="5421041" y="2685384"/>
              <a:ext cx="1017585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evaluators by TCP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0" name="Rectangle 258"/>
            <p:cNvSpPr>
              <a:spLocks noChangeArrowheads="1"/>
            </p:cNvSpPr>
            <p:nvPr/>
          </p:nvSpPr>
          <p:spPr bwMode="auto">
            <a:xfrm>
              <a:off x="5422629" y="2815559"/>
              <a:ext cx="92974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nd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TCP payment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1" name="Freeform 259"/>
            <p:cNvSpPr>
              <a:spLocks/>
            </p:cNvSpPr>
            <p:nvPr/>
          </p:nvSpPr>
          <p:spPr bwMode="auto">
            <a:xfrm>
              <a:off x="5027342" y="3548986"/>
              <a:ext cx="1743071" cy="615951"/>
            </a:xfrm>
            <a:custGeom>
              <a:avLst/>
              <a:gdLst>
                <a:gd name="T0" fmla="*/ 0 w 1098"/>
                <a:gd name="T1" fmla="*/ 388 h 388"/>
                <a:gd name="T2" fmla="*/ 220 w 1098"/>
                <a:gd name="T3" fmla="*/ 0 h 388"/>
                <a:gd name="T4" fmla="*/ 1098 w 1098"/>
                <a:gd name="T5" fmla="*/ 0 h 388"/>
                <a:gd name="T6" fmla="*/ 879 w 1098"/>
                <a:gd name="T7" fmla="*/ 388 h 388"/>
                <a:gd name="T8" fmla="*/ 0 w 1098"/>
                <a:gd name="T9" fmla="*/ 38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" h="388">
                  <a:moveTo>
                    <a:pt x="0" y="388"/>
                  </a:moveTo>
                  <a:lnTo>
                    <a:pt x="220" y="0"/>
                  </a:lnTo>
                  <a:lnTo>
                    <a:pt x="1098" y="0"/>
                  </a:lnTo>
                  <a:lnTo>
                    <a:pt x="879" y="388"/>
                  </a:lnTo>
                  <a:lnTo>
                    <a:pt x="0" y="388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52" name="Freeform 260"/>
            <p:cNvSpPr>
              <a:spLocks noEditPoints="1"/>
            </p:cNvSpPr>
            <p:nvPr/>
          </p:nvSpPr>
          <p:spPr bwMode="auto">
            <a:xfrm>
              <a:off x="5019405" y="3544223"/>
              <a:ext cx="1758946" cy="625476"/>
            </a:xfrm>
            <a:custGeom>
              <a:avLst/>
              <a:gdLst>
                <a:gd name="T0" fmla="*/ 0 w 1108"/>
                <a:gd name="T1" fmla="*/ 394 h 394"/>
                <a:gd name="T2" fmla="*/ 223 w 1108"/>
                <a:gd name="T3" fmla="*/ 0 h 394"/>
                <a:gd name="T4" fmla="*/ 1108 w 1108"/>
                <a:gd name="T5" fmla="*/ 0 h 394"/>
                <a:gd name="T6" fmla="*/ 885 w 1108"/>
                <a:gd name="T7" fmla="*/ 394 h 394"/>
                <a:gd name="T8" fmla="*/ 0 w 1108"/>
                <a:gd name="T9" fmla="*/ 394 h 394"/>
                <a:gd name="T10" fmla="*/ 884 w 1108"/>
                <a:gd name="T11" fmla="*/ 389 h 394"/>
                <a:gd name="T12" fmla="*/ 881 w 1108"/>
                <a:gd name="T13" fmla="*/ 390 h 394"/>
                <a:gd name="T14" fmla="*/ 1101 w 1108"/>
                <a:gd name="T15" fmla="*/ 2 h 394"/>
                <a:gd name="T16" fmla="*/ 1103 w 1108"/>
                <a:gd name="T17" fmla="*/ 6 h 394"/>
                <a:gd name="T18" fmla="*/ 225 w 1108"/>
                <a:gd name="T19" fmla="*/ 6 h 394"/>
                <a:gd name="T20" fmla="*/ 227 w 1108"/>
                <a:gd name="T21" fmla="*/ 4 h 394"/>
                <a:gd name="T22" fmla="*/ 8 w 1108"/>
                <a:gd name="T23" fmla="*/ 393 h 394"/>
                <a:gd name="T24" fmla="*/ 5 w 1108"/>
                <a:gd name="T25" fmla="*/ 389 h 394"/>
                <a:gd name="T26" fmla="*/ 884 w 1108"/>
                <a:gd name="T27" fmla="*/ 389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8" h="394">
                  <a:moveTo>
                    <a:pt x="0" y="394"/>
                  </a:moveTo>
                  <a:lnTo>
                    <a:pt x="223" y="0"/>
                  </a:lnTo>
                  <a:lnTo>
                    <a:pt x="1108" y="0"/>
                  </a:lnTo>
                  <a:lnTo>
                    <a:pt x="885" y="394"/>
                  </a:lnTo>
                  <a:lnTo>
                    <a:pt x="0" y="394"/>
                  </a:lnTo>
                  <a:close/>
                  <a:moveTo>
                    <a:pt x="884" y="389"/>
                  </a:moveTo>
                  <a:lnTo>
                    <a:pt x="881" y="390"/>
                  </a:lnTo>
                  <a:lnTo>
                    <a:pt x="1101" y="2"/>
                  </a:lnTo>
                  <a:lnTo>
                    <a:pt x="1103" y="6"/>
                  </a:lnTo>
                  <a:lnTo>
                    <a:pt x="225" y="6"/>
                  </a:lnTo>
                  <a:lnTo>
                    <a:pt x="227" y="4"/>
                  </a:lnTo>
                  <a:lnTo>
                    <a:pt x="8" y="393"/>
                  </a:lnTo>
                  <a:lnTo>
                    <a:pt x="5" y="389"/>
                  </a:lnTo>
                  <a:lnTo>
                    <a:pt x="884" y="38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53" name="Rectangle 261"/>
            <p:cNvSpPr>
              <a:spLocks noChangeArrowheads="1"/>
            </p:cNvSpPr>
            <p:nvPr/>
          </p:nvSpPr>
          <p:spPr bwMode="auto">
            <a:xfrm>
              <a:off x="5471841" y="3602961"/>
              <a:ext cx="946148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Obtain document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4" name="Rectangle 262"/>
            <p:cNvSpPr>
              <a:spLocks noChangeArrowheads="1"/>
            </p:cNvSpPr>
            <p:nvPr/>
          </p:nvSpPr>
          <p:spPr bwMode="auto">
            <a:xfrm>
              <a:off x="5349604" y="3734724"/>
              <a:ext cx="112210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e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valuation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report from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5" name="Rectangle 263"/>
            <p:cNvSpPr>
              <a:spLocks noChangeArrowheads="1"/>
            </p:cNvSpPr>
            <p:nvPr/>
          </p:nvSpPr>
          <p:spPr bwMode="auto">
            <a:xfrm>
              <a:off x="5422629" y="3866486"/>
              <a:ext cx="1049335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evaluator and send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6" name="Rectangle 264"/>
            <p:cNvSpPr>
              <a:spLocks noChangeArrowheads="1"/>
            </p:cNvSpPr>
            <p:nvPr/>
          </p:nvSpPr>
          <p:spPr bwMode="auto">
            <a:xfrm>
              <a:off x="5498829" y="3995074"/>
              <a:ext cx="919161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to TCP applicant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7" name="Freeform 265"/>
            <p:cNvSpPr>
              <a:spLocks/>
            </p:cNvSpPr>
            <p:nvPr/>
          </p:nvSpPr>
          <p:spPr bwMode="auto">
            <a:xfrm>
              <a:off x="1876162" y="4180812"/>
              <a:ext cx="2728907" cy="547689"/>
            </a:xfrm>
            <a:custGeom>
              <a:avLst/>
              <a:gdLst>
                <a:gd name="T0" fmla="*/ 0 w 1719"/>
                <a:gd name="T1" fmla="*/ 172 h 345"/>
                <a:gd name="T2" fmla="*/ 859 w 1719"/>
                <a:gd name="T3" fmla="*/ 0 h 345"/>
                <a:gd name="T4" fmla="*/ 1719 w 1719"/>
                <a:gd name="T5" fmla="*/ 172 h 345"/>
                <a:gd name="T6" fmla="*/ 859 w 1719"/>
                <a:gd name="T7" fmla="*/ 345 h 345"/>
                <a:gd name="T8" fmla="*/ 0 w 1719"/>
                <a:gd name="T9" fmla="*/ 172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9" h="345">
                  <a:moveTo>
                    <a:pt x="0" y="172"/>
                  </a:moveTo>
                  <a:lnTo>
                    <a:pt x="859" y="0"/>
                  </a:lnTo>
                  <a:lnTo>
                    <a:pt x="1719" y="172"/>
                  </a:lnTo>
                  <a:lnTo>
                    <a:pt x="859" y="345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58" name="Freeform 266"/>
            <p:cNvSpPr>
              <a:spLocks noEditPoints="1"/>
            </p:cNvSpPr>
            <p:nvPr/>
          </p:nvSpPr>
          <p:spPr bwMode="auto">
            <a:xfrm>
              <a:off x="1853937" y="4176050"/>
              <a:ext cx="2773357" cy="557214"/>
            </a:xfrm>
            <a:custGeom>
              <a:avLst/>
              <a:gdLst>
                <a:gd name="T0" fmla="*/ 0 w 1747"/>
                <a:gd name="T1" fmla="*/ 175 h 351"/>
                <a:gd name="T2" fmla="*/ 873 w 1747"/>
                <a:gd name="T3" fmla="*/ 0 h 351"/>
                <a:gd name="T4" fmla="*/ 1747 w 1747"/>
                <a:gd name="T5" fmla="*/ 175 h 351"/>
                <a:gd name="T6" fmla="*/ 873 w 1747"/>
                <a:gd name="T7" fmla="*/ 351 h 351"/>
                <a:gd name="T8" fmla="*/ 0 w 1747"/>
                <a:gd name="T9" fmla="*/ 175 h 351"/>
                <a:gd name="T10" fmla="*/ 874 w 1747"/>
                <a:gd name="T11" fmla="*/ 346 h 351"/>
                <a:gd name="T12" fmla="*/ 873 w 1747"/>
                <a:gd name="T13" fmla="*/ 346 h 351"/>
                <a:gd name="T14" fmla="*/ 1733 w 1747"/>
                <a:gd name="T15" fmla="*/ 173 h 351"/>
                <a:gd name="T16" fmla="*/ 1733 w 1747"/>
                <a:gd name="T17" fmla="*/ 178 h 351"/>
                <a:gd name="T18" fmla="*/ 873 w 1747"/>
                <a:gd name="T19" fmla="*/ 5 h 351"/>
                <a:gd name="T20" fmla="*/ 874 w 1747"/>
                <a:gd name="T21" fmla="*/ 5 h 351"/>
                <a:gd name="T22" fmla="*/ 14 w 1747"/>
                <a:gd name="T23" fmla="*/ 178 h 351"/>
                <a:gd name="T24" fmla="*/ 14 w 1747"/>
                <a:gd name="T25" fmla="*/ 173 h 351"/>
                <a:gd name="T26" fmla="*/ 874 w 1747"/>
                <a:gd name="T27" fmla="*/ 346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47" h="351">
                  <a:moveTo>
                    <a:pt x="0" y="175"/>
                  </a:moveTo>
                  <a:lnTo>
                    <a:pt x="873" y="0"/>
                  </a:lnTo>
                  <a:lnTo>
                    <a:pt x="1747" y="175"/>
                  </a:lnTo>
                  <a:lnTo>
                    <a:pt x="873" y="351"/>
                  </a:lnTo>
                  <a:lnTo>
                    <a:pt x="0" y="175"/>
                  </a:lnTo>
                  <a:close/>
                  <a:moveTo>
                    <a:pt x="874" y="346"/>
                  </a:moveTo>
                  <a:lnTo>
                    <a:pt x="873" y="346"/>
                  </a:lnTo>
                  <a:lnTo>
                    <a:pt x="1733" y="173"/>
                  </a:lnTo>
                  <a:lnTo>
                    <a:pt x="1733" y="178"/>
                  </a:lnTo>
                  <a:lnTo>
                    <a:pt x="873" y="5"/>
                  </a:lnTo>
                  <a:lnTo>
                    <a:pt x="874" y="5"/>
                  </a:lnTo>
                  <a:lnTo>
                    <a:pt x="14" y="178"/>
                  </a:lnTo>
                  <a:lnTo>
                    <a:pt x="14" y="173"/>
                  </a:lnTo>
                  <a:lnTo>
                    <a:pt x="874" y="34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59" name="Rectangle 267"/>
            <p:cNvSpPr>
              <a:spLocks noChangeArrowheads="1"/>
            </p:cNvSpPr>
            <p:nvPr/>
          </p:nvSpPr>
          <p:spPr bwMode="auto">
            <a:xfrm>
              <a:off x="2939784" y="4264950"/>
              <a:ext cx="679449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Document/s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0" name="Rectangle 268"/>
            <p:cNvSpPr>
              <a:spLocks noChangeArrowheads="1"/>
            </p:cNvSpPr>
            <p:nvPr/>
          </p:nvSpPr>
          <p:spPr bwMode="auto">
            <a:xfrm>
              <a:off x="2480998" y="4396713"/>
              <a:ext cx="1551707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cceptable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for site evaluations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1" name="Rectangle 269"/>
            <p:cNvSpPr>
              <a:spLocks noChangeArrowheads="1"/>
            </p:cNvSpPr>
            <p:nvPr/>
          </p:nvSpPr>
          <p:spPr bwMode="auto">
            <a:xfrm>
              <a:off x="2935022" y="4528475"/>
              <a:ext cx="692149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to continue?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2" name="Rectangle 270"/>
            <p:cNvSpPr>
              <a:spLocks noChangeArrowheads="1"/>
            </p:cNvSpPr>
            <p:nvPr/>
          </p:nvSpPr>
          <p:spPr bwMode="auto">
            <a:xfrm>
              <a:off x="4260581" y="1755107"/>
              <a:ext cx="323849" cy="2206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63" name="Rectangle 271"/>
            <p:cNvSpPr>
              <a:spLocks noChangeArrowheads="1"/>
            </p:cNvSpPr>
            <p:nvPr/>
          </p:nvSpPr>
          <p:spPr bwMode="auto">
            <a:xfrm>
              <a:off x="4351069" y="1805907"/>
              <a:ext cx="200025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4" name="Rectangle 272"/>
            <p:cNvSpPr>
              <a:spLocks noChangeArrowheads="1"/>
            </p:cNvSpPr>
            <p:nvPr/>
          </p:nvSpPr>
          <p:spPr bwMode="auto">
            <a:xfrm>
              <a:off x="1738049" y="3140997"/>
              <a:ext cx="3005131" cy="3302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65" name="Freeform 273"/>
            <p:cNvSpPr>
              <a:spLocks noEditPoints="1"/>
            </p:cNvSpPr>
            <p:nvPr/>
          </p:nvSpPr>
          <p:spPr bwMode="auto">
            <a:xfrm>
              <a:off x="1733287" y="3136235"/>
              <a:ext cx="3014656" cy="339726"/>
            </a:xfrm>
            <a:custGeom>
              <a:avLst/>
              <a:gdLst>
                <a:gd name="T0" fmla="*/ 0 w 1899"/>
                <a:gd name="T1" fmla="*/ 0 h 214"/>
                <a:gd name="T2" fmla="*/ 1899 w 1899"/>
                <a:gd name="T3" fmla="*/ 0 h 214"/>
                <a:gd name="T4" fmla="*/ 1899 w 1899"/>
                <a:gd name="T5" fmla="*/ 214 h 214"/>
                <a:gd name="T6" fmla="*/ 0 w 1899"/>
                <a:gd name="T7" fmla="*/ 214 h 214"/>
                <a:gd name="T8" fmla="*/ 0 w 1899"/>
                <a:gd name="T9" fmla="*/ 0 h 214"/>
                <a:gd name="T10" fmla="*/ 6 w 1899"/>
                <a:gd name="T11" fmla="*/ 211 h 214"/>
                <a:gd name="T12" fmla="*/ 3 w 1899"/>
                <a:gd name="T13" fmla="*/ 209 h 214"/>
                <a:gd name="T14" fmla="*/ 1896 w 1899"/>
                <a:gd name="T15" fmla="*/ 209 h 214"/>
                <a:gd name="T16" fmla="*/ 1894 w 1899"/>
                <a:gd name="T17" fmla="*/ 211 h 214"/>
                <a:gd name="T18" fmla="*/ 1894 w 1899"/>
                <a:gd name="T19" fmla="*/ 3 h 214"/>
                <a:gd name="T20" fmla="*/ 1896 w 1899"/>
                <a:gd name="T21" fmla="*/ 6 h 214"/>
                <a:gd name="T22" fmla="*/ 3 w 1899"/>
                <a:gd name="T23" fmla="*/ 6 h 214"/>
                <a:gd name="T24" fmla="*/ 6 w 1899"/>
                <a:gd name="T25" fmla="*/ 3 h 214"/>
                <a:gd name="T26" fmla="*/ 6 w 1899"/>
                <a:gd name="T27" fmla="*/ 211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99" h="214">
                  <a:moveTo>
                    <a:pt x="0" y="0"/>
                  </a:moveTo>
                  <a:lnTo>
                    <a:pt x="1899" y="0"/>
                  </a:lnTo>
                  <a:lnTo>
                    <a:pt x="1899" y="214"/>
                  </a:lnTo>
                  <a:lnTo>
                    <a:pt x="0" y="214"/>
                  </a:lnTo>
                  <a:lnTo>
                    <a:pt x="0" y="0"/>
                  </a:lnTo>
                  <a:close/>
                  <a:moveTo>
                    <a:pt x="6" y="211"/>
                  </a:moveTo>
                  <a:lnTo>
                    <a:pt x="3" y="209"/>
                  </a:lnTo>
                  <a:lnTo>
                    <a:pt x="1896" y="209"/>
                  </a:lnTo>
                  <a:lnTo>
                    <a:pt x="1894" y="211"/>
                  </a:lnTo>
                  <a:lnTo>
                    <a:pt x="1894" y="3"/>
                  </a:lnTo>
                  <a:lnTo>
                    <a:pt x="1896" y="6"/>
                  </a:lnTo>
                  <a:lnTo>
                    <a:pt x="3" y="6"/>
                  </a:lnTo>
                  <a:lnTo>
                    <a:pt x="6" y="3"/>
                  </a:lnTo>
                  <a:lnTo>
                    <a:pt x="6" y="21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66" name="Rectangle 274"/>
            <p:cNvSpPr>
              <a:spLocks noChangeArrowheads="1"/>
            </p:cNvSpPr>
            <p:nvPr/>
          </p:nvSpPr>
          <p:spPr bwMode="auto">
            <a:xfrm>
              <a:off x="1750696" y="3183860"/>
              <a:ext cx="2967085" cy="284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Arrange with TCP to send documents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or to have on-</a:t>
              </a:r>
              <a:r>
                <a:rPr lang="en-US" sz="9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site evaluation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8" name="Rectangle 276"/>
            <p:cNvSpPr>
              <a:spLocks noChangeArrowheads="1"/>
            </p:cNvSpPr>
            <p:nvPr/>
          </p:nvSpPr>
          <p:spPr bwMode="auto">
            <a:xfrm>
              <a:off x="3127109" y="3315623"/>
              <a:ext cx="93662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0" name="Freeform 278"/>
            <p:cNvSpPr>
              <a:spLocks noEditPoints="1"/>
            </p:cNvSpPr>
            <p:nvPr/>
          </p:nvSpPr>
          <p:spPr bwMode="auto">
            <a:xfrm>
              <a:off x="3201721" y="3471198"/>
              <a:ext cx="74612" cy="219076"/>
            </a:xfrm>
            <a:custGeom>
              <a:avLst/>
              <a:gdLst>
                <a:gd name="T0" fmla="*/ 22 w 47"/>
                <a:gd name="T1" fmla="*/ 0 h 138"/>
                <a:gd name="T2" fmla="*/ 21 w 47"/>
                <a:gd name="T3" fmla="*/ 100 h 138"/>
                <a:gd name="T4" fmla="*/ 27 w 47"/>
                <a:gd name="T5" fmla="*/ 100 h 138"/>
                <a:gd name="T6" fmla="*/ 27 w 47"/>
                <a:gd name="T7" fmla="*/ 1 h 138"/>
                <a:gd name="T8" fmla="*/ 22 w 47"/>
                <a:gd name="T9" fmla="*/ 0 h 138"/>
                <a:gd name="T10" fmla="*/ 0 w 47"/>
                <a:gd name="T11" fmla="*/ 92 h 138"/>
                <a:gd name="T12" fmla="*/ 23 w 47"/>
                <a:gd name="T13" fmla="*/ 138 h 138"/>
                <a:gd name="T14" fmla="*/ 47 w 47"/>
                <a:gd name="T15" fmla="*/ 92 h 138"/>
                <a:gd name="T16" fmla="*/ 0 w 47"/>
                <a:gd name="T17" fmla="*/ 9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38">
                  <a:moveTo>
                    <a:pt x="22" y="0"/>
                  </a:moveTo>
                  <a:lnTo>
                    <a:pt x="21" y="100"/>
                  </a:lnTo>
                  <a:lnTo>
                    <a:pt x="27" y="100"/>
                  </a:lnTo>
                  <a:lnTo>
                    <a:pt x="27" y="1"/>
                  </a:lnTo>
                  <a:lnTo>
                    <a:pt x="22" y="0"/>
                  </a:lnTo>
                  <a:close/>
                  <a:moveTo>
                    <a:pt x="0" y="92"/>
                  </a:moveTo>
                  <a:lnTo>
                    <a:pt x="23" y="138"/>
                  </a:lnTo>
                  <a:lnTo>
                    <a:pt x="47" y="92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71" name="Freeform 279"/>
            <p:cNvSpPr>
              <a:spLocks noEditPoints="1"/>
            </p:cNvSpPr>
            <p:nvPr/>
          </p:nvSpPr>
          <p:spPr bwMode="auto">
            <a:xfrm>
              <a:off x="899851" y="4010949"/>
              <a:ext cx="976310" cy="447676"/>
            </a:xfrm>
            <a:custGeom>
              <a:avLst/>
              <a:gdLst>
                <a:gd name="T0" fmla="*/ 5234 w 5234"/>
                <a:gd name="T1" fmla="*/ 2474 h 2474"/>
                <a:gd name="T2" fmla="*/ 200 w 5234"/>
                <a:gd name="T3" fmla="*/ 2474 h 2474"/>
                <a:gd name="T4" fmla="*/ 176 w 5234"/>
                <a:gd name="T5" fmla="*/ 2450 h 2474"/>
                <a:gd name="T6" fmla="*/ 176 w 5234"/>
                <a:gd name="T7" fmla="*/ 334 h 2474"/>
                <a:gd name="T8" fmla="*/ 224 w 5234"/>
                <a:gd name="T9" fmla="*/ 334 h 2474"/>
                <a:gd name="T10" fmla="*/ 224 w 5234"/>
                <a:gd name="T11" fmla="*/ 2450 h 2474"/>
                <a:gd name="T12" fmla="*/ 200 w 5234"/>
                <a:gd name="T13" fmla="*/ 2426 h 2474"/>
                <a:gd name="T14" fmla="*/ 5234 w 5234"/>
                <a:gd name="T15" fmla="*/ 2426 h 2474"/>
                <a:gd name="T16" fmla="*/ 5234 w 5234"/>
                <a:gd name="T17" fmla="*/ 2474 h 2474"/>
                <a:gd name="T18" fmla="*/ 0 w 5234"/>
                <a:gd name="T19" fmla="*/ 400 h 2474"/>
                <a:gd name="T20" fmla="*/ 200 w 5234"/>
                <a:gd name="T21" fmla="*/ 0 h 2474"/>
                <a:gd name="T22" fmla="*/ 400 w 5234"/>
                <a:gd name="T23" fmla="*/ 400 h 2474"/>
                <a:gd name="T24" fmla="*/ 0 w 5234"/>
                <a:gd name="T25" fmla="*/ 400 h 2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34" h="2474">
                  <a:moveTo>
                    <a:pt x="5234" y="2474"/>
                  </a:moveTo>
                  <a:lnTo>
                    <a:pt x="200" y="2474"/>
                  </a:lnTo>
                  <a:cubicBezTo>
                    <a:pt x="187" y="2474"/>
                    <a:pt x="176" y="2464"/>
                    <a:pt x="176" y="2450"/>
                  </a:cubicBezTo>
                  <a:lnTo>
                    <a:pt x="176" y="334"/>
                  </a:lnTo>
                  <a:lnTo>
                    <a:pt x="224" y="334"/>
                  </a:lnTo>
                  <a:lnTo>
                    <a:pt x="224" y="2450"/>
                  </a:lnTo>
                  <a:lnTo>
                    <a:pt x="200" y="2426"/>
                  </a:lnTo>
                  <a:lnTo>
                    <a:pt x="5234" y="2426"/>
                  </a:lnTo>
                  <a:lnTo>
                    <a:pt x="5234" y="2474"/>
                  </a:lnTo>
                  <a:close/>
                  <a:moveTo>
                    <a:pt x="0" y="400"/>
                  </a:moveTo>
                  <a:lnTo>
                    <a:pt x="200" y="0"/>
                  </a:lnTo>
                  <a:lnTo>
                    <a:pt x="400" y="400"/>
                  </a:lnTo>
                  <a:lnTo>
                    <a:pt x="0" y="40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72" name="Rectangle 280"/>
            <p:cNvSpPr>
              <a:spLocks noChangeArrowheads="1"/>
            </p:cNvSpPr>
            <p:nvPr/>
          </p:nvSpPr>
          <p:spPr bwMode="auto">
            <a:xfrm>
              <a:off x="1290375" y="4314162"/>
              <a:ext cx="325437" cy="2190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73" name="Rectangle 281"/>
            <p:cNvSpPr>
              <a:spLocks noChangeArrowheads="1"/>
            </p:cNvSpPr>
            <p:nvPr/>
          </p:nvSpPr>
          <p:spPr bwMode="auto">
            <a:xfrm>
              <a:off x="1380863" y="4364963"/>
              <a:ext cx="201612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4" name="Freeform 282"/>
            <p:cNvSpPr>
              <a:spLocks noEditPoints="1"/>
            </p:cNvSpPr>
            <p:nvPr/>
          </p:nvSpPr>
          <p:spPr bwMode="auto">
            <a:xfrm>
              <a:off x="4732068" y="2640934"/>
              <a:ext cx="449262" cy="71438"/>
            </a:xfrm>
            <a:custGeom>
              <a:avLst/>
              <a:gdLst>
                <a:gd name="T0" fmla="*/ 0 w 283"/>
                <a:gd name="T1" fmla="*/ 26 h 45"/>
                <a:gd name="T2" fmla="*/ 244 w 283"/>
                <a:gd name="T3" fmla="*/ 25 h 45"/>
                <a:gd name="T4" fmla="*/ 244 w 283"/>
                <a:gd name="T5" fmla="*/ 20 h 45"/>
                <a:gd name="T6" fmla="*/ 0 w 283"/>
                <a:gd name="T7" fmla="*/ 21 h 45"/>
                <a:gd name="T8" fmla="*/ 0 w 283"/>
                <a:gd name="T9" fmla="*/ 26 h 45"/>
                <a:gd name="T10" fmla="*/ 236 w 283"/>
                <a:gd name="T11" fmla="*/ 45 h 45"/>
                <a:gd name="T12" fmla="*/ 283 w 283"/>
                <a:gd name="T13" fmla="*/ 22 h 45"/>
                <a:gd name="T14" fmla="*/ 236 w 283"/>
                <a:gd name="T15" fmla="*/ 0 h 45"/>
                <a:gd name="T16" fmla="*/ 236 w 283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" h="45">
                  <a:moveTo>
                    <a:pt x="0" y="26"/>
                  </a:moveTo>
                  <a:lnTo>
                    <a:pt x="244" y="25"/>
                  </a:lnTo>
                  <a:lnTo>
                    <a:pt x="244" y="20"/>
                  </a:lnTo>
                  <a:lnTo>
                    <a:pt x="0" y="21"/>
                  </a:lnTo>
                  <a:lnTo>
                    <a:pt x="0" y="26"/>
                  </a:lnTo>
                  <a:close/>
                  <a:moveTo>
                    <a:pt x="236" y="45"/>
                  </a:moveTo>
                  <a:lnTo>
                    <a:pt x="283" y="22"/>
                  </a:lnTo>
                  <a:lnTo>
                    <a:pt x="236" y="0"/>
                  </a:lnTo>
                  <a:lnTo>
                    <a:pt x="236" y="45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75" name="Freeform 283"/>
            <p:cNvSpPr>
              <a:spLocks noEditPoints="1"/>
            </p:cNvSpPr>
            <p:nvPr/>
          </p:nvSpPr>
          <p:spPr bwMode="auto">
            <a:xfrm>
              <a:off x="4743180" y="3822036"/>
              <a:ext cx="458787" cy="73025"/>
            </a:xfrm>
            <a:custGeom>
              <a:avLst/>
              <a:gdLst>
                <a:gd name="T0" fmla="*/ 0 w 289"/>
                <a:gd name="T1" fmla="*/ 27 h 46"/>
                <a:gd name="T2" fmla="*/ 250 w 289"/>
                <a:gd name="T3" fmla="*/ 26 h 46"/>
                <a:gd name="T4" fmla="*/ 250 w 289"/>
                <a:gd name="T5" fmla="*/ 20 h 46"/>
                <a:gd name="T6" fmla="*/ 0 w 289"/>
                <a:gd name="T7" fmla="*/ 22 h 46"/>
                <a:gd name="T8" fmla="*/ 0 w 289"/>
                <a:gd name="T9" fmla="*/ 27 h 46"/>
                <a:gd name="T10" fmla="*/ 242 w 289"/>
                <a:gd name="T11" fmla="*/ 46 h 46"/>
                <a:gd name="T12" fmla="*/ 289 w 289"/>
                <a:gd name="T13" fmla="*/ 23 h 46"/>
                <a:gd name="T14" fmla="*/ 242 w 289"/>
                <a:gd name="T15" fmla="*/ 0 h 46"/>
                <a:gd name="T16" fmla="*/ 242 w 289"/>
                <a:gd name="T1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9" h="46">
                  <a:moveTo>
                    <a:pt x="0" y="27"/>
                  </a:moveTo>
                  <a:lnTo>
                    <a:pt x="250" y="26"/>
                  </a:lnTo>
                  <a:lnTo>
                    <a:pt x="250" y="20"/>
                  </a:lnTo>
                  <a:lnTo>
                    <a:pt x="0" y="22"/>
                  </a:lnTo>
                  <a:lnTo>
                    <a:pt x="0" y="27"/>
                  </a:lnTo>
                  <a:close/>
                  <a:moveTo>
                    <a:pt x="242" y="46"/>
                  </a:moveTo>
                  <a:lnTo>
                    <a:pt x="289" y="23"/>
                  </a:lnTo>
                  <a:lnTo>
                    <a:pt x="242" y="0"/>
                  </a:lnTo>
                  <a:lnTo>
                    <a:pt x="242" y="4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76" name="Freeform 284"/>
            <p:cNvSpPr>
              <a:spLocks noEditPoints="1"/>
            </p:cNvSpPr>
            <p:nvPr/>
          </p:nvSpPr>
          <p:spPr bwMode="auto">
            <a:xfrm>
              <a:off x="933189" y="3271173"/>
              <a:ext cx="806448" cy="201613"/>
            </a:xfrm>
            <a:custGeom>
              <a:avLst/>
              <a:gdLst>
                <a:gd name="T0" fmla="*/ 0 w 4324"/>
                <a:gd name="T1" fmla="*/ 1109 h 1109"/>
                <a:gd name="T2" fmla="*/ 0 w 4324"/>
                <a:gd name="T3" fmla="*/ 200 h 1109"/>
                <a:gd name="T4" fmla="*/ 24 w 4324"/>
                <a:gd name="T5" fmla="*/ 176 h 1109"/>
                <a:gd name="T6" fmla="*/ 3991 w 4324"/>
                <a:gd name="T7" fmla="*/ 176 h 1109"/>
                <a:gd name="T8" fmla="*/ 3991 w 4324"/>
                <a:gd name="T9" fmla="*/ 224 h 1109"/>
                <a:gd name="T10" fmla="*/ 24 w 4324"/>
                <a:gd name="T11" fmla="*/ 224 h 1109"/>
                <a:gd name="T12" fmla="*/ 48 w 4324"/>
                <a:gd name="T13" fmla="*/ 200 h 1109"/>
                <a:gd name="T14" fmla="*/ 48 w 4324"/>
                <a:gd name="T15" fmla="*/ 1109 h 1109"/>
                <a:gd name="T16" fmla="*/ 0 w 4324"/>
                <a:gd name="T17" fmla="*/ 1109 h 1109"/>
                <a:gd name="T18" fmla="*/ 3924 w 4324"/>
                <a:gd name="T19" fmla="*/ 0 h 1109"/>
                <a:gd name="T20" fmla="*/ 4324 w 4324"/>
                <a:gd name="T21" fmla="*/ 200 h 1109"/>
                <a:gd name="T22" fmla="*/ 3924 w 4324"/>
                <a:gd name="T23" fmla="*/ 400 h 1109"/>
                <a:gd name="T24" fmla="*/ 3924 w 4324"/>
                <a:gd name="T25" fmla="*/ 0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24" h="1109">
                  <a:moveTo>
                    <a:pt x="0" y="1109"/>
                  </a:moveTo>
                  <a:lnTo>
                    <a:pt x="0" y="200"/>
                  </a:lnTo>
                  <a:cubicBezTo>
                    <a:pt x="0" y="187"/>
                    <a:pt x="11" y="176"/>
                    <a:pt x="24" y="176"/>
                  </a:cubicBezTo>
                  <a:lnTo>
                    <a:pt x="3991" y="176"/>
                  </a:lnTo>
                  <a:lnTo>
                    <a:pt x="3991" y="224"/>
                  </a:lnTo>
                  <a:lnTo>
                    <a:pt x="24" y="224"/>
                  </a:lnTo>
                  <a:lnTo>
                    <a:pt x="48" y="200"/>
                  </a:lnTo>
                  <a:lnTo>
                    <a:pt x="48" y="1109"/>
                  </a:lnTo>
                  <a:lnTo>
                    <a:pt x="0" y="1109"/>
                  </a:lnTo>
                  <a:close/>
                  <a:moveTo>
                    <a:pt x="3924" y="0"/>
                  </a:moveTo>
                  <a:lnTo>
                    <a:pt x="4324" y="200"/>
                  </a:lnTo>
                  <a:lnTo>
                    <a:pt x="3924" y="400"/>
                  </a:lnTo>
                  <a:lnTo>
                    <a:pt x="392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80" name="Rectangle 288"/>
            <p:cNvSpPr>
              <a:spLocks noChangeArrowheads="1"/>
            </p:cNvSpPr>
            <p:nvPr/>
          </p:nvSpPr>
          <p:spPr bwMode="auto">
            <a:xfrm>
              <a:off x="539490" y="3471198"/>
              <a:ext cx="793748" cy="5397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81" name="Freeform 289"/>
            <p:cNvSpPr>
              <a:spLocks noEditPoints="1"/>
            </p:cNvSpPr>
            <p:nvPr/>
          </p:nvSpPr>
          <p:spPr bwMode="auto">
            <a:xfrm>
              <a:off x="534727" y="3468023"/>
              <a:ext cx="803273" cy="546101"/>
            </a:xfrm>
            <a:custGeom>
              <a:avLst/>
              <a:gdLst>
                <a:gd name="T0" fmla="*/ 0 w 506"/>
                <a:gd name="T1" fmla="*/ 0 h 344"/>
                <a:gd name="T2" fmla="*/ 506 w 506"/>
                <a:gd name="T3" fmla="*/ 0 h 344"/>
                <a:gd name="T4" fmla="*/ 506 w 506"/>
                <a:gd name="T5" fmla="*/ 344 h 344"/>
                <a:gd name="T6" fmla="*/ 0 w 506"/>
                <a:gd name="T7" fmla="*/ 344 h 344"/>
                <a:gd name="T8" fmla="*/ 0 w 506"/>
                <a:gd name="T9" fmla="*/ 0 h 344"/>
                <a:gd name="T10" fmla="*/ 5 w 506"/>
                <a:gd name="T11" fmla="*/ 342 h 344"/>
                <a:gd name="T12" fmla="*/ 3 w 506"/>
                <a:gd name="T13" fmla="*/ 339 h 344"/>
                <a:gd name="T14" fmla="*/ 503 w 506"/>
                <a:gd name="T15" fmla="*/ 339 h 344"/>
                <a:gd name="T16" fmla="*/ 501 w 506"/>
                <a:gd name="T17" fmla="*/ 342 h 344"/>
                <a:gd name="T18" fmla="*/ 501 w 506"/>
                <a:gd name="T19" fmla="*/ 2 h 344"/>
                <a:gd name="T20" fmla="*/ 503 w 506"/>
                <a:gd name="T21" fmla="*/ 5 h 344"/>
                <a:gd name="T22" fmla="*/ 3 w 506"/>
                <a:gd name="T23" fmla="*/ 5 h 344"/>
                <a:gd name="T24" fmla="*/ 5 w 506"/>
                <a:gd name="T25" fmla="*/ 2 h 344"/>
                <a:gd name="T26" fmla="*/ 5 w 506"/>
                <a:gd name="T27" fmla="*/ 342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6" h="344">
                  <a:moveTo>
                    <a:pt x="0" y="0"/>
                  </a:moveTo>
                  <a:lnTo>
                    <a:pt x="506" y="0"/>
                  </a:lnTo>
                  <a:lnTo>
                    <a:pt x="506" y="344"/>
                  </a:lnTo>
                  <a:lnTo>
                    <a:pt x="0" y="344"/>
                  </a:lnTo>
                  <a:lnTo>
                    <a:pt x="0" y="0"/>
                  </a:lnTo>
                  <a:close/>
                  <a:moveTo>
                    <a:pt x="5" y="342"/>
                  </a:moveTo>
                  <a:lnTo>
                    <a:pt x="3" y="339"/>
                  </a:lnTo>
                  <a:lnTo>
                    <a:pt x="503" y="339"/>
                  </a:lnTo>
                  <a:lnTo>
                    <a:pt x="501" y="342"/>
                  </a:lnTo>
                  <a:lnTo>
                    <a:pt x="501" y="2"/>
                  </a:lnTo>
                  <a:lnTo>
                    <a:pt x="503" y="5"/>
                  </a:lnTo>
                  <a:lnTo>
                    <a:pt x="3" y="5"/>
                  </a:lnTo>
                  <a:lnTo>
                    <a:pt x="5" y="2"/>
                  </a:lnTo>
                  <a:lnTo>
                    <a:pt x="5" y="34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282" name="Rectangle 290"/>
            <p:cNvSpPr>
              <a:spLocks noChangeArrowheads="1"/>
            </p:cNvSpPr>
            <p:nvPr/>
          </p:nvSpPr>
          <p:spPr bwMode="auto">
            <a:xfrm>
              <a:off x="614102" y="3488661"/>
              <a:ext cx="733423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CM quote for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" name="Rectangle 291"/>
            <p:cNvSpPr>
              <a:spLocks noChangeArrowheads="1"/>
            </p:cNvSpPr>
            <p:nvPr/>
          </p:nvSpPr>
          <p:spPr bwMode="auto">
            <a:xfrm>
              <a:off x="847464" y="3617248"/>
              <a:ext cx="241299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4" name="Rectangle 292"/>
            <p:cNvSpPr>
              <a:spLocks noChangeArrowheads="1"/>
            </p:cNvSpPr>
            <p:nvPr/>
          </p:nvSpPr>
          <p:spPr bwMode="auto">
            <a:xfrm>
              <a:off x="695064" y="3749011"/>
              <a:ext cx="550861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additional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5" name="Rectangle 293"/>
            <p:cNvSpPr>
              <a:spLocks noChangeArrowheads="1"/>
            </p:cNvSpPr>
            <p:nvPr/>
          </p:nvSpPr>
          <p:spPr bwMode="auto">
            <a:xfrm>
              <a:off x="831589" y="3880774"/>
              <a:ext cx="274637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time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Rectangle 190"/>
            <p:cNvSpPr>
              <a:spLocks noChangeArrowheads="1"/>
            </p:cNvSpPr>
            <p:nvPr/>
          </p:nvSpPr>
          <p:spPr bwMode="auto">
            <a:xfrm>
              <a:off x="695064" y="755579"/>
              <a:ext cx="10842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Signed application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Rectangle 191"/>
            <p:cNvSpPr>
              <a:spLocks noChangeArrowheads="1"/>
            </p:cNvSpPr>
            <p:nvPr/>
          </p:nvSpPr>
          <p:spPr bwMode="auto">
            <a:xfrm>
              <a:off x="918900" y="1075655"/>
              <a:ext cx="577081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Received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?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619906" y="1625011"/>
              <a:ext cx="120015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ZA" sz="900" dirty="0" smtClean="0">
                  <a:latin typeface="Arial" pitchFamily="34" charset="0"/>
                  <a:cs typeface="Arial" pitchFamily="34" charset="0"/>
                </a:rPr>
                <a:t>Invoice issued </a:t>
              </a:r>
              <a:r>
                <a:rPr lang="en-ZA" sz="900" dirty="0" smtClean="0">
                  <a:latin typeface="Arial" pitchFamily="34" charset="0"/>
                  <a:cs typeface="Arial" pitchFamily="34" charset="0"/>
                </a:rPr>
                <a:t>Confirmation </a:t>
              </a:r>
              <a:r>
                <a:rPr lang="en-ZA" sz="900" dirty="0" smtClean="0">
                  <a:latin typeface="Arial" pitchFamily="34" charset="0"/>
                  <a:cs typeface="Arial" pitchFamily="34" charset="0"/>
                </a:rPr>
                <a:t>of  payment</a:t>
              </a:r>
              <a:endParaRPr lang="en-ZA" sz="9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Freeform 240"/>
            <p:cNvSpPr>
              <a:spLocks noEditPoints="1"/>
            </p:cNvSpPr>
            <p:nvPr/>
          </p:nvSpPr>
          <p:spPr bwMode="auto">
            <a:xfrm>
              <a:off x="830001" y="1602706"/>
              <a:ext cx="1042985" cy="598489"/>
            </a:xfrm>
            <a:custGeom>
              <a:avLst/>
              <a:gdLst>
                <a:gd name="T0" fmla="*/ 7 w 657"/>
                <a:gd name="T1" fmla="*/ 150 h 377"/>
                <a:gd name="T2" fmla="*/ 33 w 657"/>
                <a:gd name="T3" fmla="*/ 106 h 377"/>
                <a:gd name="T4" fmla="*/ 76 w 657"/>
                <a:gd name="T5" fmla="*/ 68 h 377"/>
                <a:gd name="T6" fmla="*/ 133 w 657"/>
                <a:gd name="T7" fmla="*/ 37 h 377"/>
                <a:gd name="T8" fmla="*/ 201 w 657"/>
                <a:gd name="T9" fmla="*/ 15 h 377"/>
                <a:gd name="T10" fmla="*/ 279 w 657"/>
                <a:gd name="T11" fmla="*/ 2 h 377"/>
                <a:gd name="T12" fmla="*/ 362 w 657"/>
                <a:gd name="T13" fmla="*/ 1 h 377"/>
                <a:gd name="T14" fmla="*/ 441 w 657"/>
                <a:gd name="T15" fmla="*/ 11 h 377"/>
                <a:gd name="T16" fmla="*/ 512 w 657"/>
                <a:gd name="T17" fmla="*/ 32 h 377"/>
                <a:gd name="T18" fmla="*/ 571 w 657"/>
                <a:gd name="T19" fmla="*/ 61 h 377"/>
                <a:gd name="T20" fmla="*/ 617 w 657"/>
                <a:gd name="T21" fmla="*/ 98 h 377"/>
                <a:gd name="T22" fmla="*/ 646 w 657"/>
                <a:gd name="T23" fmla="*/ 141 h 377"/>
                <a:gd name="T24" fmla="*/ 657 w 657"/>
                <a:gd name="T25" fmla="*/ 188 h 377"/>
                <a:gd name="T26" fmla="*/ 646 w 657"/>
                <a:gd name="T27" fmla="*/ 236 h 377"/>
                <a:gd name="T28" fmla="*/ 617 w 657"/>
                <a:gd name="T29" fmla="*/ 279 h 377"/>
                <a:gd name="T30" fmla="*/ 571 w 657"/>
                <a:gd name="T31" fmla="*/ 315 h 377"/>
                <a:gd name="T32" fmla="*/ 512 w 657"/>
                <a:gd name="T33" fmla="*/ 345 h 377"/>
                <a:gd name="T34" fmla="*/ 441 w 657"/>
                <a:gd name="T35" fmla="*/ 365 h 377"/>
                <a:gd name="T36" fmla="*/ 362 w 657"/>
                <a:gd name="T37" fmla="*/ 376 h 377"/>
                <a:gd name="T38" fmla="*/ 279 w 657"/>
                <a:gd name="T39" fmla="*/ 375 h 377"/>
                <a:gd name="T40" fmla="*/ 201 w 657"/>
                <a:gd name="T41" fmla="*/ 362 h 377"/>
                <a:gd name="T42" fmla="*/ 133 w 657"/>
                <a:gd name="T43" fmla="*/ 340 h 377"/>
                <a:gd name="T44" fmla="*/ 76 w 657"/>
                <a:gd name="T45" fmla="*/ 309 h 377"/>
                <a:gd name="T46" fmla="*/ 33 w 657"/>
                <a:gd name="T47" fmla="*/ 271 h 377"/>
                <a:gd name="T48" fmla="*/ 7 w 657"/>
                <a:gd name="T49" fmla="*/ 227 h 377"/>
                <a:gd name="T50" fmla="*/ 6 w 657"/>
                <a:gd name="T51" fmla="*/ 198 h 377"/>
                <a:gd name="T52" fmla="*/ 20 w 657"/>
                <a:gd name="T53" fmla="*/ 242 h 377"/>
                <a:gd name="T54" fmla="*/ 52 w 657"/>
                <a:gd name="T55" fmla="*/ 283 h 377"/>
                <a:gd name="T56" fmla="*/ 100 w 657"/>
                <a:gd name="T57" fmla="*/ 317 h 377"/>
                <a:gd name="T58" fmla="*/ 161 w 657"/>
                <a:gd name="T59" fmla="*/ 344 h 377"/>
                <a:gd name="T60" fmla="*/ 232 w 657"/>
                <a:gd name="T61" fmla="*/ 363 h 377"/>
                <a:gd name="T62" fmla="*/ 312 w 657"/>
                <a:gd name="T63" fmla="*/ 371 h 377"/>
                <a:gd name="T64" fmla="*/ 394 w 657"/>
                <a:gd name="T65" fmla="*/ 367 h 377"/>
                <a:gd name="T66" fmla="*/ 469 w 657"/>
                <a:gd name="T67" fmla="*/ 353 h 377"/>
                <a:gd name="T68" fmla="*/ 534 w 657"/>
                <a:gd name="T69" fmla="*/ 329 h 377"/>
                <a:gd name="T70" fmla="*/ 588 w 657"/>
                <a:gd name="T71" fmla="*/ 297 h 377"/>
                <a:gd name="T72" fmla="*/ 626 w 657"/>
                <a:gd name="T73" fmla="*/ 259 h 377"/>
                <a:gd name="T74" fmla="*/ 648 w 657"/>
                <a:gd name="T75" fmla="*/ 216 h 377"/>
                <a:gd name="T76" fmla="*/ 650 w 657"/>
                <a:gd name="T77" fmla="*/ 170 h 377"/>
                <a:gd name="T78" fmla="*/ 632 w 657"/>
                <a:gd name="T79" fmla="*/ 126 h 377"/>
                <a:gd name="T80" fmla="*/ 597 w 657"/>
                <a:gd name="T81" fmla="*/ 87 h 377"/>
                <a:gd name="T82" fmla="*/ 546 w 657"/>
                <a:gd name="T83" fmla="*/ 53 h 377"/>
                <a:gd name="T84" fmla="*/ 483 w 657"/>
                <a:gd name="T85" fmla="*/ 28 h 377"/>
                <a:gd name="T86" fmla="*/ 410 w 657"/>
                <a:gd name="T87" fmla="*/ 11 h 377"/>
                <a:gd name="T88" fmla="*/ 329 w 657"/>
                <a:gd name="T89" fmla="*/ 5 h 377"/>
                <a:gd name="T90" fmla="*/ 248 w 657"/>
                <a:gd name="T91" fmla="*/ 11 h 377"/>
                <a:gd name="T92" fmla="*/ 174 w 657"/>
                <a:gd name="T93" fmla="*/ 28 h 377"/>
                <a:gd name="T94" fmla="*/ 111 w 657"/>
                <a:gd name="T95" fmla="*/ 53 h 377"/>
                <a:gd name="T96" fmla="*/ 60 w 657"/>
                <a:gd name="T97" fmla="*/ 87 h 377"/>
                <a:gd name="T98" fmla="*/ 25 w 657"/>
                <a:gd name="T99" fmla="*/ 126 h 377"/>
                <a:gd name="T100" fmla="*/ 7 w 657"/>
                <a:gd name="T101" fmla="*/ 17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57" h="377">
                  <a:moveTo>
                    <a:pt x="0" y="188"/>
                  </a:moveTo>
                  <a:lnTo>
                    <a:pt x="1" y="179"/>
                  </a:lnTo>
                  <a:lnTo>
                    <a:pt x="2" y="169"/>
                  </a:lnTo>
                  <a:lnTo>
                    <a:pt x="4" y="159"/>
                  </a:lnTo>
                  <a:lnTo>
                    <a:pt x="7" y="150"/>
                  </a:lnTo>
                  <a:lnTo>
                    <a:pt x="11" y="141"/>
                  </a:lnTo>
                  <a:lnTo>
                    <a:pt x="15" y="132"/>
                  </a:lnTo>
                  <a:lnTo>
                    <a:pt x="20" y="123"/>
                  </a:lnTo>
                  <a:lnTo>
                    <a:pt x="26" y="115"/>
                  </a:lnTo>
                  <a:lnTo>
                    <a:pt x="33" y="106"/>
                  </a:lnTo>
                  <a:lnTo>
                    <a:pt x="40" y="98"/>
                  </a:lnTo>
                  <a:lnTo>
                    <a:pt x="48" y="90"/>
                  </a:lnTo>
                  <a:lnTo>
                    <a:pt x="57" y="83"/>
                  </a:lnTo>
                  <a:lnTo>
                    <a:pt x="66" y="75"/>
                  </a:lnTo>
                  <a:lnTo>
                    <a:pt x="76" y="68"/>
                  </a:lnTo>
                  <a:lnTo>
                    <a:pt x="86" y="61"/>
                  </a:lnTo>
                  <a:lnTo>
                    <a:pt x="97" y="55"/>
                  </a:lnTo>
                  <a:lnTo>
                    <a:pt x="108" y="49"/>
                  </a:lnTo>
                  <a:lnTo>
                    <a:pt x="120" y="43"/>
                  </a:lnTo>
                  <a:lnTo>
                    <a:pt x="133" y="37"/>
                  </a:lnTo>
                  <a:lnTo>
                    <a:pt x="145" y="32"/>
                  </a:lnTo>
                  <a:lnTo>
                    <a:pt x="159" y="27"/>
                  </a:lnTo>
                  <a:lnTo>
                    <a:pt x="172" y="23"/>
                  </a:lnTo>
                  <a:lnTo>
                    <a:pt x="187" y="18"/>
                  </a:lnTo>
                  <a:lnTo>
                    <a:pt x="201" y="15"/>
                  </a:lnTo>
                  <a:lnTo>
                    <a:pt x="216" y="11"/>
                  </a:lnTo>
                  <a:lnTo>
                    <a:pt x="231" y="8"/>
                  </a:lnTo>
                  <a:lnTo>
                    <a:pt x="247" y="6"/>
                  </a:lnTo>
                  <a:lnTo>
                    <a:pt x="263" y="4"/>
                  </a:lnTo>
                  <a:lnTo>
                    <a:pt x="279" y="2"/>
                  </a:lnTo>
                  <a:lnTo>
                    <a:pt x="295" y="1"/>
                  </a:lnTo>
                  <a:lnTo>
                    <a:pt x="312" y="0"/>
                  </a:lnTo>
                  <a:lnTo>
                    <a:pt x="328" y="0"/>
                  </a:lnTo>
                  <a:lnTo>
                    <a:pt x="345" y="0"/>
                  </a:lnTo>
                  <a:lnTo>
                    <a:pt x="362" y="1"/>
                  </a:lnTo>
                  <a:lnTo>
                    <a:pt x="378" y="2"/>
                  </a:lnTo>
                  <a:lnTo>
                    <a:pt x="394" y="4"/>
                  </a:lnTo>
                  <a:lnTo>
                    <a:pt x="410" y="6"/>
                  </a:lnTo>
                  <a:lnTo>
                    <a:pt x="426" y="8"/>
                  </a:lnTo>
                  <a:lnTo>
                    <a:pt x="441" y="11"/>
                  </a:lnTo>
                  <a:lnTo>
                    <a:pt x="456" y="15"/>
                  </a:lnTo>
                  <a:lnTo>
                    <a:pt x="470" y="18"/>
                  </a:lnTo>
                  <a:lnTo>
                    <a:pt x="485" y="22"/>
                  </a:lnTo>
                  <a:lnTo>
                    <a:pt x="498" y="27"/>
                  </a:lnTo>
                  <a:lnTo>
                    <a:pt x="512" y="32"/>
                  </a:lnTo>
                  <a:lnTo>
                    <a:pt x="524" y="37"/>
                  </a:lnTo>
                  <a:lnTo>
                    <a:pt x="537" y="43"/>
                  </a:lnTo>
                  <a:lnTo>
                    <a:pt x="549" y="48"/>
                  </a:lnTo>
                  <a:lnTo>
                    <a:pt x="560" y="55"/>
                  </a:lnTo>
                  <a:lnTo>
                    <a:pt x="571" y="61"/>
                  </a:lnTo>
                  <a:lnTo>
                    <a:pt x="581" y="68"/>
                  </a:lnTo>
                  <a:lnTo>
                    <a:pt x="591" y="75"/>
                  </a:lnTo>
                  <a:lnTo>
                    <a:pt x="600" y="82"/>
                  </a:lnTo>
                  <a:lnTo>
                    <a:pt x="609" y="90"/>
                  </a:lnTo>
                  <a:lnTo>
                    <a:pt x="617" y="98"/>
                  </a:lnTo>
                  <a:lnTo>
                    <a:pt x="624" y="106"/>
                  </a:lnTo>
                  <a:lnTo>
                    <a:pt x="631" y="114"/>
                  </a:lnTo>
                  <a:lnTo>
                    <a:pt x="637" y="123"/>
                  </a:lnTo>
                  <a:lnTo>
                    <a:pt x="642" y="132"/>
                  </a:lnTo>
                  <a:lnTo>
                    <a:pt x="646" y="141"/>
                  </a:lnTo>
                  <a:lnTo>
                    <a:pt x="650" y="150"/>
                  </a:lnTo>
                  <a:lnTo>
                    <a:pt x="653" y="159"/>
                  </a:lnTo>
                  <a:lnTo>
                    <a:pt x="655" y="169"/>
                  </a:lnTo>
                  <a:lnTo>
                    <a:pt x="657" y="178"/>
                  </a:lnTo>
                  <a:lnTo>
                    <a:pt x="657" y="188"/>
                  </a:lnTo>
                  <a:lnTo>
                    <a:pt x="657" y="198"/>
                  </a:lnTo>
                  <a:lnTo>
                    <a:pt x="655" y="208"/>
                  </a:lnTo>
                  <a:lnTo>
                    <a:pt x="653" y="217"/>
                  </a:lnTo>
                  <a:lnTo>
                    <a:pt x="650" y="227"/>
                  </a:lnTo>
                  <a:lnTo>
                    <a:pt x="646" y="236"/>
                  </a:lnTo>
                  <a:lnTo>
                    <a:pt x="642" y="245"/>
                  </a:lnTo>
                  <a:lnTo>
                    <a:pt x="637" y="254"/>
                  </a:lnTo>
                  <a:lnTo>
                    <a:pt x="631" y="262"/>
                  </a:lnTo>
                  <a:lnTo>
                    <a:pt x="624" y="270"/>
                  </a:lnTo>
                  <a:lnTo>
                    <a:pt x="617" y="279"/>
                  </a:lnTo>
                  <a:lnTo>
                    <a:pt x="609" y="286"/>
                  </a:lnTo>
                  <a:lnTo>
                    <a:pt x="600" y="294"/>
                  </a:lnTo>
                  <a:lnTo>
                    <a:pt x="591" y="301"/>
                  </a:lnTo>
                  <a:lnTo>
                    <a:pt x="581" y="309"/>
                  </a:lnTo>
                  <a:lnTo>
                    <a:pt x="571" y="315"/>
                  </a:lnTo>
                  <a:lnTo>
                    <a:pt x="560" y="322"/>
                  </a:lnTo>
                  <a:lnTo>
                    <a:pt x="549" y="328"/>
                  </a:lnTo>
                  <a:lnTo>
                    <a:pt x="537" y="334"/>
                  </a:lnTo>
                  <a:lnTo>
                    <a:pt x="524" y="340"/>
                  </a:lnTo>
                  <a:lnTo>
                    <a:pt x="512" y="345"/>
                  </a:lnTo>
                  <a:lnTo>
                    <a:pt x="498" y="350"/>
                  </a:lnTo>
                  <a:lnTo>
                    <a:pt x="485" y="354"/>
                  </a:lnTo>
                  <a:lnTo>
                    <a:pt x="470" y="358"/>
                  </a:lnTo>
                  <a:lnTo>
                    <a:pt x="456" y="362"/>
                  </a:lnTo>
                  <a:lnTo>
                    <a:pt x="441" y="365"/>
                  </a:lnTo>
                  <a:lnTo>
                    <a:pt x="426" y="368"/>
                  </a:lnTo>
                  <a:lnTo>
                    <a:pt x="410" y="371"/>
                  </a:lnTo>
                  <a:lnTo>
                    <a:pt x="394" y="373"/>
                  </a:lnTo>
                  <a:lnTo>
                    <a:pt x="378" y="375"/>
                  </a:lnTo>
                  <a:lnTo>
                    <a:pt x="362" y="376"/>
                  </a:lnTo>
                  <a:lnTo>
                    <a:pt x="345" y="376"/>
                  </a:lnTo>
                  <a:lnTo>
                    <a:pt x="329" y="377"/>
                  </a:lnTo>
                  <a:lnTo>
                    <a:pt x="312" y="376"/>
                  </a:lnTo>
                  <a:lnTo>
                    <a:pt x="295" y="376"/>
                  </a:lnTo>
                  <a:lnTo>
                    <a:pt x="279" y="375"/>
                  </a:lnTo>
                  <a:lnTo>
                    <a:pt x="263" y="373"/>
                  </a:lnTo>
                  <a:lnTo>
                    <a:pt x="247" y="371"/>
                  </a:lnTo>
                  <a:lnTo>
                    <a:pt x="231" y="368"/>
                  </a:lnTo>
                  <a:lnTo>
                    <a:pt x="216" y="365"/>
                  </a:lnTo>
                  <a:lnTo>
                    <a:pt x="201" y="362"/>
                  </a:lnTo>
                  <a:lnTo>
                    <a:pt x="187" y="358"/>
                  </a:lnTo>
                  <a:lnTo>
                    <a:pt x="173" y="354"/>
                  </a:lnTo>
                  <a:lnTo>
                    <a:pt x="159" y="350"/>
                  </a:lnTo>
                  <a:lnTo>
                    <a:pt x="145" y="345"/>
                  </a:lnTo>
                  <a:lnTo>
                    <a:pt x="133" y="340"/>
                  </a:lnTo>
                  <a:lnTo>
                    <a:pt x="120" y="334"/>
                  </a:lnTo>
                  <a:lnTo>
                    <a:pt x="108" y="328"/>
                  </a:lnTo>
                  <a:lnTo>
                    <a:pt x="97" y="322"/>
                  </a:lnTo>
                  <a:lnTo>
                    <a:pt x="86" y="315"/>
                  </a:lnTo>
                  <a:lnTo>
                    <a:pt x="76" y="309"/>
                  </a:lnTo>
                  <a:lnTo>
                    <a:pt x="66" y="302"/>
                  </a:lnTo>
                  <a:lnTo>
                    <a:pt x="57" y="294"/>
                  </a:lnTo>
                  <a:lnTo>
                    <a:pt x="48" y="287"/>
                  </a:lnTo>
                  <a:lnTo>
                    <a:pt x="40" y="279"/>
                  </a:lnTo>
                  <a:lnTo>
                    <a:pt x="33" y="271"/>
                  </a:lnTo>
                  <a:lnTo>
                    <a:pt x="26" y="262"/>
                  </a:lnTo>
                  <a:lnTo>
                    <a:pt x="20" y="254"/>
                  </a:lnTo>
                  <a:lnTo>
                    <a:pt x="15" y="245"/>
                  </a:lnTo>
                  <a:lnTo>
                    <a:pt x="11" y="236"/>
                  </a:lnTo>
                  <a:lnTo>
                    <a:pt x="7" y="227"/>
                  </a:lnTo>
                  <a:lnTo>
                    <a:pt x="4" y="217"/>
                  </a:lnTo>
                  <a:lnTo>
                    <a:pt x="2" y="208"/>
                  </a:lnTo>
                  <a:lnTo>
                    <a:pt x="1" y="198"/>
                  </a:lnTo>
                  <a:lnTo>
                    <a:pt x="0" y="188"/>
                  </a:lnTo>
                  <a:close/>
                  <a:moveTo>
                    <a:pt x="6" y="198"/>
                  </a:moveTo>
                  <a:lnTo>
                    <a:pt x="7" y="207"/>
                  </a:lnTo>
                  <a:lnTo>
                    <a:pt x="9" y="216"/>
                  </a:lnTo>
                  <a:lnTo>
                    <a:pt x="12" y="225"/>
                  </a:lnTo>
                  <a:lnTo>
                    <a:pt x="16" y="234"/>
                  </a:lnTo>
                  <a:lnTo>
                    <a:pt x="20" y="242"/>
                  </a:lnTo>
                  <a:lnTo>
                    <a:pt x="25" y="251"/>
                  </a:lnTo>
                  <a:lnTo>
                    <a:pt x="31" y="259"/>
                  </a:lnTo>
                  <a:lnTo>
                    <a:pt x="37" y="267"/>
                  </a:lnTo>
                  <a:lnTo>
                    <a:pt x="44" y="275"/>
                  </a:lnTo>
                  <a:lnTo>
                    <a:pt x="52" y="283"/>
                  </a:lnTo>
                  <a:lnTo>
                    <a:pt x="60" y="290"/>
                  </a:lnTo>
                  <a:lnTo>
                    <a:pt x="69" y="297"/>
                  </a:lnTo>
                  <a:lnTo>
                    <a:pt x="79" y="304"/>
                  </a:lnTo>
                  <a:lnTo>
                    <a:pt x="89" y="311"/>
                  </a:lnTo>
                  <a:lnTo>
                    <a:pt x="100" y="317"/>
                  </a:lnTo>
                  <a:lnTo>
                    <a:pt x="111" y="323"/>
                  </a:lnTo>
                  <a:lnTo>
                    <a:pt x="123" y="329"/>
                  </a:lnTo>
                  <a:lnTo>
                    <a:pt x="135" y="335"/>
                  </a:lnTo>
                  <a:lnTo>
                    <a:pt x="147" y="340"/>
                  </a:lnTo>
                  <a:lnTo>
                    <a:pt x="161" y="344"/>
                  </a:lnTo>
                  <a:lnTo>
                    <a:pt x="174" y="349"/>
                  </a:lnTo>
                  <a:lnTo>
                    <a:pt x="188" y="353"/>
                  </a:lnTo>
                  <a:lnTo>
                    <a:pt x="202" y="357"/>
                  </a:lnTo>
                  <a:lnTo>
                    <a:pt x="217" y="360"/>
                  </a:lnTo>
                  <a:lnTo>
                    <a:pt x="232" y="363"/>
                  </a:lnTo>
                  <a:lnTo>
                    <a:pt x="248" y="365"/>
                  </a:lnTo>
                  <a:lnTo>
                    <a:pt x="263" y="367"/>
                  </a:lnTo>
                  <a:lnTo>
                    <a:pt x="279" y="369"/>
                  </a:lnTo>
                  <a:lnTo>
                    <a:pt x="295" y="370"/>
                  </a:lnTo>
                  <a:lnTo>
                    <a:pt x="312" y="371"/>
                  </a:lnTo>
                  <a:lnTo>
                    <a:pt x="328" y="371"/>
                  </a:lnTo>
                  <a:lnTo>
                    <a:pt x="345" y="371"/>
                  </a:lnTo>
                  <a:lnTo>
                    <a:pt x="362" y="370"/>
                  </a:lnTo>
                  <a:lnTo>
                    <a:pt x="378" y="369"/>
                  </a:lnTo>
                  <a:lnTo>
                    <a:pt x="394" y="367"/>
                  </a:lnTo>
                  <a:lnTo>
                    <a:pt x="410" y="365"/>
                  </a:lnTo>
                  <a:lnTo>
                    <a:pt x="425" y="363"/>
                  </a:lnTo>
                  <a:lnTo>
                    <a:pt x="440" y="360"/>
                  </a:lnTo>
                  <a:lnTo>
                    <a:pt x="454" y="357"/>
                  </a:lnTo>
                  <a:lnTo>
                    <a:pt x="469" y="353"/>
                  </a:lnTo>
                  <a:lnTo>
                    <a:pt x="483" y="349"/>
                  </a:lnTo>
                  <a:lnTo>
                    <a:pt x="496" y="344"/>
                  </a:lnTo>
                  <a:lnTo>
                    <a:pt x="509" y="340"/>
                  </a:lnTo>
                  <a:lnTo>
                    <a:pt x="522" y="335"/>
                  </a:lnTo>
                  <a:lnTo>
                    <a:pt x="534" y="329"/>
                  </a:lnTo>
                  <a:lnTo>
                    <a:pt x="546" y="323"/>
                  </a:lnTo>
                  <a:lnTo>
                    <a:pt x="557" y="317"/>
                  </a:lnTo>
                  <a:lnTo>
                    <a:pt x="568" y="311"/>
                  </a:lnTo>
                  <a:lnTo>
                    <a:pt x="578" y="304"/>
                  </a:lnTo>
                  <a:lnTo>
                    <a:pt x="588" y="297"/>
                  </a:lnTo>
                  <a:lnTo>
                    <a:pt x="597" y="290"/>
                  </a:lnTo>
                  <a:lnTo>
                    <a:pt x="605" y="283"/>
                  </a:lnTo>
                  <a:lnTo>
                    <a:pt x="613" y="275"/>
                  </a:lnTo>
                  <a:lnTo>
                    <a:pt x="620" y="267"/>
                  </a:lnTo>
                  <a:lnTo>
                    <a:pt x="626" y="259"/>
                  </a:lnTo>
                  <a:lnTo>
                    <a:pt x="632" y="251"/>
                  </a:lnTo>
                  <a:lnTo>
                    <a:pt x="637" y="242"/>
                  </a:lnTo>
                  <a:lnTo>
                    <a:pt x="641" y="234"/>
                  </a:lnTo>
                  <a:lnTo>
                    <a:pt x="645" y="225"/>
                  </a:lnTo>
                  <a:lnTo>
                    <a:pt x="648" y="216"/>
                  </a:lnTo>
                  <a:lnTo>
                    <a:pt x="650" y="207"/>
                  </a:lnTo>
                  <a:lnTo>
                    <a:pt x="651" y="198"/>
                  </a:lnTo>
                  <a:lnTo>
                    <a:pt x="651" y="188"/>
                  </a:lnTo>
                  <a:lnTo>
                    <a:pt x="651" y="179"/>
                  </a:lnTo>
                  <a:lnTo>
                    <a:pt x="650" y="170"/>
                  </a:lnTo>
                  <a:lnTo>
                    <a:pt x="648" y="161"/>
                  </a:lnTo>
                  <a:lnTo>
                    <a:pt x="645" y="152"/>
                  </a:lnTo>
                  <a:lnTo>
                    <a:pt x="641" y="143"/>
                  </a:lnTo>
                  <a:lnTo>
                    <a:pt x="637" y="134"/>
                  </a:lnTo>
                  <a:lnTo>
                    <a:pt x="632" y="126"/>
                  </a:lnTo>
                  <a:lnTo>
                    <a:pt x="626" y="118"/>
                  </a:lnTo>
                  <a:lnTo>
                    <a:pt x="620" y="110"/>
                  </a:lnTo>
                  <a:lnTo>
                    <a:pt x="613" y="102"/>
                  </a:lnTo>
                  <a:lnTo>
                    <a:pt x="605" y="94"/>
                  </a:lnTo>
                  <a:lnTo>
                    <a:pt x="597" y="87"/>
                  </a:lnTo>
                  <a:lnTo>
                    <a:pt x="588" y="79"/>
                  </a:lnTo>
                  <a:lnTo>
                    <a:pt x="578" y="72"/>
                  </a:lnTo>
                  <a:lnTo>
                    <a:pt x="568" y="66"/>
                  </a:lnTo>
                  <a:lnTo>
                    <a:pt x="557" y="59"/>
                  </a:lnTo>
                  <a:lnTo>
                    <a:pt x="546" y="53"/>
                  </a:lnTo>
                  <a:lnTo>
                    <a:pt x="534" y="48"/>
                  </a:lnTo>
                  <a:lnTo>
                    <a:pt x="522" y="42"/>
                  </a:lnTo>
                  <a:lnTo>
                    <a:pt x="510" y="37"/>
                  </a:lnTo>
                  <a:lnTo>
                    <a:pt x="496" y="32"/>
                  </a:lnTo>
                  <a:lnTo>
                    <a:pt x="483" y="28"/>
                  </a:lnTo>
                  <a:lnTo>
                    <a:pt x="469" y="24"/>
                  </a:lnTo>
                  <a:lnTo>
                    <a:pt x="455" y="20"/>
                  </a:lnTo>
                  <a:lnTo>
                    <a:pt x="440" y="17"/>
                  </a:lnTo>
                  <a:lnTo>
                    <a:pt x="425" y="14"/>
                  </a:lnTo>
                  <a:lnTo>
                    <a:pt x="410" y="11"/>
                  </a:lnTo>
                  <a:lnTo>
                    <a:pt x="394" y="9"/>
                  </a:lnTo>
                  <a:lnTo>
                    <a:pt x="378" y="8"/>
                  </a:lnTo>
                  <a:lnTo>
                    <a:pt x="362" y="6"/>
                  </a:lnTo>
                  <a:lnTo>
                    <a:pt x="345" y="6"/>
                  </a:lnTo>
                  <a:lnTo>
                    <a:pt x="329" y="5"/>
                  </a:lnTo>
                  <a:lnTo>
                    <a:pt x="312" y="6"/>
                  </a:lnTo>
                  <a:lnTo>
                    <a:pt x="295" y="6"/>
                  </a:lnTo>
                  <a:lnTo>
                    <a:pt x="279" y="8"/>
                  </a:lnTo>
                  <a:lnTo>
                    <a:pt x="263" y="9"/>
                  </a:lnTo>
                  <a:lnTo>
                    <a:pt x="248" y="11"/>
                  </a:lnTo>
                  <a:lnTo>
                    <a:pt x="232" y="14"/>
                  </a:lnTo>
                  <a:lnTo>
                    <a:pt x="217" y="17"/>
                  </a:lnTo>
                  <a:lnTo>
                    <a:pt x="203" y="20"/>
                  </a:lnTo>
                  <a:lnTo>
                    <a:pt x="188" y="24"/>
                  </a:lnTo>
                  <a:lnTo>
                    <a:pt x="174" y="28"/>
                  </a:lnTo>
                  <a:lnTo>
                    <a:pt x="161" y="32"/>
                  </a:lnTo>
                  <a:lnTo>
                    <a:pt x="148" y="37"/>
                  </a:lnTo>
                  <a:lnTo>
                    <a:pt x="135" y="42"/>
                  </a:lnTo>
                  <a:lnTo>
                    <a:pt x="123" y="48"/>
                  </a:lnTo>
                  <a:lnTo>
                    <a:pt x="111" y="53"/>
                  </a:lnTo>
                  <a:lnTo>
                    <a:pt x="100" y="59"/>
                  </a:lnTo>
                  <a:lnTo>
                    <a:pt x="89" y="66"/>
                  </a:lnTo>
                  <a:lnTo>
                    <a:pt x="79" y="72"/>
                  </a:lnTo>
                  <a:lnTo>
                    <a:pt x="69" y="79"/>
                  </a:lnTo>
                  <a:lnTo>
                    <a:pt x="60" y="87"/>
                  </a:lnTo>
                  <a:lnTo>
                    <a:pt x="52" y="94"/>
                  </a:lnTo>
                  <a:lnTo>
                    <a:pt x="44" y="102"/>
                  </a:lnTo>
                  <a:lnTo>
                    <a:pt x="37" y="110"/>
                  </a:lnTo>
                  <a:lnTo>
                    <a:pt x="31" y="118"/>
                  </a:lnTo>
                  <a:lnTo>
                    <a:pt x="25" y="126"/>
                  </a:lnTo>
                  <a:lnTo>
                    <a:pt x="20" y="134"/>
                  </a:lnTo>
                  <a:lnTo>
                    <a:pt x="16" y="143"/>
                  </a:lnTo>
                  <a:lnTo>
                    <a:pt x="12" y="152"/>
                  </a:lnTo>
                  <a:lnTo>
                    <a:pt x="9" y="161"/>
                  </a:lnTo>
                  <a:lnTo>
                    <a:pt x="7" y="170"/>
                  </a:lnTo>
                  <a:lnTo>
                    <a:pt x="6" y="179"/>
                  </a:lnTo>
                  <a:lnTo>
                    <a:pt x="6" y="188"/>
                  </a:lnTo>
                  <a:lnTo>
                    <a:pt x="6" y="19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972584" y="1700418"/>
              <a:ext cx="7781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ZA" sz="900" dirty="0" smtClean="0">
                  <a:latin typeface="Arial" pitchFamily="34" charset="0"/>
                  <a:cs typeface="Arial" pitchFamily="34" charset="0"/>
                </a:rPr>
                <a:t>Application</a:t>
              </a:r>
              <a:endParaRPr lang="en-ZA" sz="9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976845" y="1818425"/>
              <a:ext cx="7731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ZA" sz="900" dirty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ZA" sz="900" dirty="0" smtClean="0">
                  <a:latin typeface="Arial" pitchFamily="34" charset="0"/>
                  <a:cs typeface="Arial" pitchFamily="34" charset="0"/>
                </a:rPr>
                <a:t>eceived</a:t>
              </a:r>
              <a:endParaRPr lang="en-ZA" sz="9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Freeform 283"/>
            <p:cNvSpPr>
              <a:spLocks noEditPoints="1"/>
            </p:cNvSpPr>
            <p:nvPr/>
          </p:nvSpPr>
          <p:spPr bwMode="auto">
            <a:xfrm>
              <a:off x="1962925" y="1813809"/>
              <a:ext cx="458787" cy="73025"/>
            </a:xfrm>
            <a:custGeom>
              <a:avLst/>
              <a:gdLst>
                <a:gd name="T0" fmla="*/ 0 w 289"/>
                <a:gd name="T1" fmla="*/ 27 h 46"/>
                <a:gd name="T2" fmla="*/ 250 w 289"/>
                <a:gd name="T3" fmla="*/ 26 h 46"/>
                <a:gd name="T4" fmla="*/ 250 w 289"/>
                <a:gd name="T5" fmla="*/ 20 h 46"/>
                <a:gd name="T6" fmla="*/ 0 w 289"/>
                <a:gd name="T7" fmla="*/ 22 h 46"/>
                <a:gd name="T8" fmla="*/ 0 w 289"/>
                <a:gd name="T9" fmla="*/ 27 h 46"/>
                <a:gd name="T10" fmla="*/ 242 w 289"/>
                <a:gd name="T11" fmla="*/ 46 h 46"/>
                <a:gd name="T12" fmla="*/ 289 w 289"/>
                <a:gd name="T13" fmla="*/ 23 h 46"/>
                <a:gd name="T14" fmla="*/ 242 w 289"/>
                <a:gd name="T15" fmla="*/ 0 h 46"/>
                <a:gd name="T16" fmla="*/ 242 w 289"/>
                <a:gd name="T1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9" h="46">
                  <a:moveTo>
                    <a:pt x="0" y="27"/>
                  </a:moveTo>
                  <a:lnTo>
                    <a:pt x="250" y="26"/>
                  </a:lnTo>
                  <a:lnTo>
                    <a:pt x="250" y="20"/>
                  </a:lnTo>
                  <a:lnTo>
                    <a:pt x="0" y="22"/>
                  </a:lnTo>
                  <a:lnTo>
                    <a:pt x="0" y="27"/>
                  </a:lnTo>
                  <a:close/>
                  <a:moveTo>
                    <a:pt x="242" y="46"/>
                  </a:moveTo>
                  <a:lnTo>
                    <a:pt x="289" y="23"/>
                  </a:lnTo>
                  <a:lnTo>
                    <a:pt x="242" y="0"/>
                  </a:lnTo>
                  <a:lnTo>
                    <a:pt x="242" y="4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7603" y="5636552"/>
              <a:ext cx="70312" cy="178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392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209</Words>
  <Application>Microsoft Office PowerPoint</Application>
  <PresentationFormat>On-screen Show (4:3)</PresentationFormat>
  <Paragraphs>77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Charlene</dc:creator>
  <cp:lastModifiedBy>Charlene</cp:lastModifiedBy>
  <cp:revision>20</cp:revision>
  <dcterms:created xsi:type="dcterms:W3CDTF">2012-01-24T12:58:05Z</dcterms:created>
  <dcterms:modified xsi:type="dcterms:W3CDTF">2013-05-29T10:39:27Z</dcterms:modified>
</cp:coreProperties>
</file>